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0" r:id="rId3"/>
    <p:sldId id="283" r:id="rId4"/>
    <p:sldId id="282" r:id="rId5"/>
    <p:sldId id="261" r:id="rId6"/>
    <p:sldId id="269" r:id="rId7"/>
    <p:sldId id="270" r:id="rId8"/>
    <p:sldId id="284" r:id="rId9"/>
    <p:sldId id="268" r:id="rId10"/>
    <p:sldId id="267" r:id="rId11"/>
    <p:sldId id="264" r:id="rId12"/>
    <p:sldId id="262" r:id="rId13"/>
    <p:sldId id="263" r:id="rId14"/>
    <p:sldId id="266" r:id="rId15"/>
    <p:sldId id="273" r:id="rId16"/>
    <p:sldId id="274" r:id="rId17"/>
    <p:sldId id="275" r:id="rId18"/>
    <p:sldId id="271" r:id="rId19"/>
    <p:sldId id="272" r:id="rId20"/>
    <p:sldId id="277" r:id="rId21"/>
    <p:sldId id="276" r:id="rId22"/>
    <p:sldId id="285" r:id="rId23"/>
    <p:sldId id="279" r:id="rId24"/>
    <p:sldId id="278" r:id="rId25"/>
    <p:sldId id="281" r:id="rId26"/>
    <p:sldId id="26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67550D5-E017-4061-9298-01FE57EAC87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42795FB-7FD1-40D5-8C22-D1497D6CC6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505902"/>
            <a:ext cx="7060983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dirty="0">
                <a:latin typeface="Bell MT" panose="02020503060305020303" pitchFamily="18" charset="0"/>
              </a:rPr>
              <a:t>Nicholas P. Cox, PhD</a:t>
            </a:r>
          </a:p>
          <a:p>
            <a:pPr algn="r"/>
            <a:endParaRPr lang="en-US" sz="1600" dirty="0">
              <a:latin typeface="Bell MT" panose="02020503060305020303" pitchFamily="18" charset="0"/>
            </a:endParaRPr>
          </a:p>
          <a:p>
            <a:pPr algn="r"/>
            <a:r>
              <a:rPr lang="en-US" dirty="0">
                <a:latin typeface="Bell MT" panose="02020503060305020303" pitchFamily="18" charset="0"/>
              </a:rPr>
              <a:t>Program Coordinator &amp; </a:t>
            </a:r>
          </a:p>
          <a:p>
            <a:pPr algn="r"/>
            <a:r>
              <a:rPr lang="en-US" dirty="0">
                <a:latin typeface="Bell MT" panose="02020503060305020303" pitchFamily="18" charset="0"/>
              </a:rPr>
              <a:t>Professor of U.S. and Texas History</a:t>
            </a:r>
          </a:p>
          <a:p>
            <a:pPr algn="r"/>
            <a:r>
              <a:rPr lang="en-US" dirty="0">
                <a:latin typeface="Bell MT" panose="02020503060305020303" pitchFamily="18" charset="0"/>
              </a:rPr>
              <a:t>Houston Community College</a:t>
            </a:r>
          </a:p>
          <a:p>
            <a:pPr algn="r"/>
            <a:endParaRPr lang="en-US" dirty="0">
              <a:latin typeface="Bell MT" panose="02020503060305020303" pitchFamily="18" charset="0"/>
            </a:endParaRPr>
          </a:p>
          <a:p>
            <a:pPr algn="r"/>
            <a:r>
              <a:rPr lang="en-US" dirty="0">
                <a:latin typeface="Bell MT" panose="02020503060305020303" pitchFamily="18" charset="0"/>
              </a:rPr>
              <a:t>Fort Bend County Historical Commissioner</a:t>
            </a:r>
          </a:p>
          <a:p>
            <a:pPr algn="r"/>
            <a:endParaRPr lang="en-US" sz="1600" dirty="0">
              <a:latin typeface="Bell MT" panose="02020503060305020303" pitchFamily="18" charset="0"/>
            </a:endParaRPr>
          </a:p>
          <a:p>
            <a:pPr algn="r"/>
            <a:endParaRPr lang="en-US" sz="1600" dirty="0">
              <a:latin typeface="Bell MT" panose="02020503060305020303" pitchFamily="18" charset="0"/>
            </a:endParaRPr>
          </a:p>
          <a:p>
            <a:pPr algn="r"/>
            <a:r>
              <a:rPr lang="en-US" sz="1600" dirty="0">
                <a:latin typeface="Bell MT" panose="02020503060305020303" pitchFamily="18" charset="0"/>
              </a:rPr>
              <a:t>Email: nicholas.cox@hccs.edu</a:t>
            </a:r>
          </a:p>
          <a:p>
            <a:pPr algn="r"/>
            <a:r>
              <a:rPr lang="en-US" sz="1600" dirty="0">
                <a:latin typeface="Bell MT" panose="02020503060305020303" pitchFamily="18" charset="0"/>
              </a:rPr>
              <a:t>Twitter: @</a:t>
            </a:r>
            <a:r>
              <a:rPr lang="en-US" sz="1600" dirty="0" err="1">
                <a:latin typeface="Bell MT" panose="02020503060305020303" pitchFamily="18" charset="0"/>
              </a:rPr>
              <a:t>npcox</a:t>
            </a:r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9" name="AutoShape 2" descr="Image result for pony express 25 cent stamp"/>
          <p:cNvSpPr>
            <a:spLocks noChangeAspect="1" noChangeArrowheads="1"/>
          </p:cNvSpPr>
          <p:nvPr/>
        </p:nvSpPr>
        <p:spPr bwMode="auto">
          <a:xfrm>
            <a:off x="155575" y="-960438"/>
            <a:ext cx="200025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Image result for pony express 25 cent stamp"/>
          <p:cNvSpPr>
            <a:spLocks noChangeAspect="1" noChangeArrowheads="1"/>
          </p:cNvSpPr>
          <p:nvPr/>
        </p:nvSpPr>
        <p:spPr bwMode="auto">
          <a:xfrm>
            <a:off x="307975" y="-808038"/>
            <a:ext cx="200025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242DF6-2E6E-464A-B20B-F159388CE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2"/>
    </mc:Choice>
    <mc:Fallback xmlns="">
      <p:transition spd="slow" advTm="22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58FC75-9317-47BE-A1C6-51D152E9F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67" y="2247900"/>
            <a:ext cx="5431265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B186FE1-ED9A-4D12-B307-E61737AF7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Dodge-Leavenworth Expedition, 1834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CD7D11-2083-44BA-9837-450DDE388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69"/>
    </mc:Choice>
    <mc:Fallback xmlns="">
      <p:transition spd="slow" advTm="61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690650-4029-4208-A4BD-0301A55F4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83" y="2247900"/>
            <a:ext cx="4686234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086133-EE67-4DFD-907C-C9FEB590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George Catlin, Comanche Feats of Horsemanship, 1834-1835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0C20D1-4212-4147-A105-25363E54D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2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84"/>
    </mc:Choice>
    <mc:Fallback xmlns="">
      <p:transition spd="slow" advTm="31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56D2D3-A9A5-41A2-B02C-150F38D11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85" y="2247900"/>
            <a:ext cx="5881630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D7B978-3FDB-46A1-8825-0301954A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George Catlin, Comanche Village, 1834-1835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9103CC-13AA-4DBE-A2D8-B98A3C31F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8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1"/>
    </mc:Choice>
    <mc:Fallback xmlns="">
      <p:transition spd="slow" advTm="35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CF879A-2CB2-4BEF-807F-8362398E2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38" y="2247900"/>
            <a:ext cx="3166324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A8996C-E956-4D42-99B9-47F6ECAA4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George Catlin, Comanche, 1834</a:t>
            </a:r>
          </a:p>
        </p:txBody>
      </p:sp>
    </p:spTree>
    <p:extLst>
      <p:ext uri="{BB962C8B-B14F-4D97-AF65-F5344CB8AC3E}">
        <p14:creationId xmlns:p14="http://schemas.microsoft.com/office/powerpoint/2010/main" val="545516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BF1BE8-5F13-4B1F-8C2A-C5465B3CD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96" y="2247900"/>
            <a:ext cx="4744408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27F3E3-DECB-44CB-8E58-9937F5B7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George Catlin, Two Comanche Girls, 1834</a:t>
            </a:r>
          </a:p>
        </p:txBody>
      </p:sp>
    </p:spTree>
    <p:extLst>
      <p:ext uri="{BB962C8B-B14F-4D97-AF65-F5344CB8AC3E}">
        <p14:creationId xmlns:p14="http://schemas.microsoft.com/office/powerpoint/2010/main" val="2052406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2436CA-93EA-4EBB-A4B4-5089B95CD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31" y="2247900"/>
            <a:ext cx="2669537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76BD36-15E1-489B-8BF0-834D688E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Cynthia Ann Parker, abducted at Fort Parker, 1836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6B95DC-36F7-467E-A53D-86031AEBB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86"/>
    </mc:Choice>
    <mc:Fallback xmlns="">
      <p:transition spd="slow" advTm="63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E02FD6-D0D7-4348-8AA0-62418D421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33" y="2247900"/>
            <a:ext cx="6450333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BFE3CF-4E7F-4A0D-AF7B-0C542E59A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Council House Fight, San Antonio, 1840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E6CA71-08CA-418F-A61A-06A24552F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85"/>
    </mc:Choice>
    <mc:Fallback xmlns="">
      <p:transition spd="slow" advTm="6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BD686-2D2E-4D59-979B-D6790A9B3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70" y="2247900"/>
            <a:ext cx="2418259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FC28E9-4E55-4CE5-BC8C-C54D1C3F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Texas Diplomacy, 1841-44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2CD56D-B21B-4C16-B214-86EDADEA0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13"/>
    </mc:Choice>
    <mc:Fallback xmlns="">
      <p:transition spd="slow" advTm="50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EF85EE-B57C-43E2-A81A-33FFAF606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36" y="2247900"/>
            <a:ext cx="4330727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144DB8-A5C8-413D-9185-B248E3DC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US Army Forts, 1849-1852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FB0882-1B94-468F-9BCD-ED7046D31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03"/>
    </mc:Choice>
    <mc:Fallback xmlns="">
      <p:transition spd="slow" advTm="38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B6006F-ACFC-4C94-A1B5-AAAAD9867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36" y="2247900"/>
            <a:ext cx="4330727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BF2350-BBEA-495F-96C6-915A5FDC7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US Army Forts, 1852-1861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73AB15-8E3E-4C6D-932F-6AE32DBC5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9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82"/>
    </mc:Choice>
    <mc:Fallback xmlns="">
      <p:transition spd="slow" advTm="4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1841F-8C86-445B-9D18-7EC1CC0D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Northern Shoshones of the Great Basin Region</a:t>
            </a:r>
          </a:p>
        </p:txBody>
      </p:sp>
      <p:pic>
        <p:nvPicPr>
          <p:cNvPr id="1026" name="Picture 2" descr="Numic languages and Great Basin area Indians">
            <a:extLst>
              <a:ext uri="{FF2B5EF4-FFF2-40B4-BE49-F238E27FC236}">
                <a16:creationId xmlns:a16="http://schemas.microsoft.com/office/drawing/2014/main" id="{1CD5E141-C936-4685-8C73-A2E8DEEED4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947" y="2247900"/>
            <a:ext cx="3692106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9C6068-E493-4EC8-8593-8940DB0F8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8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37"/>
    </mc:Choice>
    <mc:Fallback xmlns="">
      <p:transition spd="slow" advTm="2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4AFD58-8CF9-4452-BD5E-A7B574B82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4" y="2438400"/>
            <a:ext cx="8186612" cy="351572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5DC833-53A0-4D1F-AC69-15680D18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Medicine Lodge Treaty, 1867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1B517C-5214-41E1-A69A-C0504495B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0"/>
    </mc:Choice>
    <mc:Fallback xmlns="">
      <p:transition spd="slow" advTm="4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22A6DB-377F-4946-9276-62198E4B1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2" y="2247900"/>
            <a:ext cx="6896836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A954D9-96A0-4645-B286-41D393FE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Red River War, 1874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72B181-0D75-4B51-AA82-4C87FBCE5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75"/>
    </mc:Choice>
    <mc:Fallback xmlns="">
      <p:transition spd="slow" advTm="47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837492-8B94-4C11-B2B5-354ADDAA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Ranald S. Mackenzie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84EFC23-2E96-42C3-B498-B85FBDCC15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38022"/>
            <a:ext cx="2754128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.S. Military Columns of the Red River War">
            <a:extLst>
              <a:ext uri="{FF2B5EF4-FFF2-40B4-BE49-F238E27FC236}">
                <a16:creationId xmlns:a16="http://schemas.microsoft.com/office/drawing/2014/main" id="{1E269E6C-BF23-403D-A585-8FC43527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30403"/>
            <a:ext cx="2588789" cy="38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4CB36D-9BBB-4345-9DC4-410A6106E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6"/>
    </mc:Choice>
    <mc:Fallback xmlns="">
      <p:transition spd="slow" advTm="6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28A2B5-3A54-46B2-BD6D-B41E50566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23" y="2247900"/>
            <a:ext cx="6502554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280DE5-93E0-4DF9-B4D7-ECE2CD92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On the Reservation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B4B5D2-E795-4B81-8465-62255E0E2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6"/>
    </mc:Choice>
    <mc:Fallback xmlns="">
      <p:transition spd="slow" advTm="39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F71DA2-AED4-4054-952D-3568C6117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66" y="2199518"/>
            <a:ext cx="5956268" cy="40883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2F10B4-1222-4697-9764-B17CA3B7C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Allotment and Dispossession, 1901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32F46D-BB40-4746-A56E-D958C55E2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53"/>
    </mc:Choice>
    <mc:Fallback xmlns="">
      <p:transition spd="slow" advTm="5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B1F7B5-9DB0-43BA-B048-E8C7EC74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Edward Curtis, Comanche Portraits, 1907-1930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DE392-C146-4B4E-B2EC-921A7E09B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47900"/>
            <a:ext cx="2692400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80792-BFE0-4395-872C-4F90E7267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54" y="2230801"/>
            <a:ext cx="2754491" cy="3674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C3314A-BC68-4B43-B0E3-4818667CD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6800" y="2255140"/>
            <a:ext cx="2692400" cy="36508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FAD54B-00D0-48C6-9F0F-C0A844FE4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8"/>
    </mc:Choice>
    <mc:Fallback xmlns="">
      <p:transition spd="slow" advTm="5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704B49-1837-487D-9ED3-43E2685AF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71" y="2247900"/>
            <a:ext cx="4931857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B1D497-9644-44BC-BBB6-A3826CAF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Josefa </a:t>
            </a:r>
            <a:r>
              <a:rPr lang="en-US" sz="3600" dirty="0" err="1"/>
              <a:t>Roybal</a:t>
            </a:r>
            <a:r>
              <a:rPr lang="en-US" sz="3600" dirty="0"/>
              <a:t>, Comanche Dancers, 1930-1939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BC9896-B449-4817-A792-97BA5182D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5"/>
    </mc:Choice>
    <mc:Fallback xmlns="">
      <p:transition spd="slow" advTm="82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A289D5-0E09-4810-B9F4-319A8A7D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Pre-Spanish Era of Texas Proto-Indians</a:t>
            </a:r>
          </a:p>
        </p:txBody>
      </p:sp>
      <p:pic>
        <p:nvPicPr>
          <p:cNvPr id="2050" name="Picture 2" descr="Comanche Water Jug">
            <a:extLst>
              <a:ext uri="{FF2B5EF4-FFF2-40B4-BE49-F238E27FC236}">
                <a16:creationId xmlns:a16="http://schemas.microsoft.com/office/drawing/2014/main" id="{AB55A3CA-C46A-4DA5-B296-A145826E99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507" y="2247900"/>
            <a:ext cx="3288986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0F395B-B06A-4C49-9C2A-9DA35489B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4"/>
    </mc:Choice>
    <mc:Fallback xmlns="">
      <p:transition spd="slow" advTm="40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94DF4F-DFFD-4858-9E14-3A9BDFDA4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55" y="2247900"/>
            <a:ext cx="6894689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A1841F-8C86-445B-9D18-7EC1CC0D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Pueblo Revolt 1680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CCAFEB-FB04-4816-A9B0-1FC972285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1"/>
    </mc:Choice>
    <mc:Fallback xmlns="">
      <p:transition spd="slow" advTm="28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C1749D-6117-4268-83B7-75EFA94B3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753" y="2247900"/>
            <a:ext cx="3294493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C30C1C-2076-4491-A3E5-35A1B60E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Comancheria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26DBEC-FE7D-4001-90F6-136C984A7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7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75"/>
    </mc:Choice>
    <mc:Fallback xmlns="">
      <p:transition spd="slow" advTm="4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BBDED6-BE4A-4408-90F3-65026F1A3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14" y="2247900"/>
            <a:ext cx="3037972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B04825-7752-4709-A508-6D1C6BD41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Comanche Raids into Northern Mexico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B7940F-0D5D-41E6-8835-460D71218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4"/>
    </mc:Choice>
    <mc:Fallback xmlns="">
      <p:transition spd="slow" advTm="28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E3D42B-B9B4-4B05-B6FB-CD4114AA6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59" y="2247900"/>
            <a:ext cx="5501082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B2F5189-CEAB-4377-893B-B0C13A52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Joseph </a:t>
            </a:r>
            <a:r>
              <a:rPr lang="en-US" sz="3600" dirty="0" err="1"/>
              <a:t>Santiesteban</a:t>
            </a:r>
            <a:r>
              <a:rPr lang="en-US" sz="3600" dirty="0"/>
              <a:t>, The Destruction of Mission San Saba, Painted 1765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DF9680-9686-4F0F-9733-659684621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05"/>
    </mc:Choice>
    <mc:Fallback xmlns="">
      <p:transition spd="slow" advTm="44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2F5189-CEAB-4377-893B-B0C13A52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The Ruins of Mission San Saba, Destroyed 1758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995D04-9D99-4EA3-AB7D-947D54C45B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05" y="2247900"/>
            <a:ext cx="6245190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5C877D-6F08-4C48-913B-FA9DB66B8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8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8"/>
    </mc:Choice>
    <mc:Fallback xmlns="">
      <p:transition spd="slow" advTm="1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A0C0C5-EF27-44EE-BA39-8DEFA2E0E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51" y="2247900"/>
            <a:ext cx="2908697" cy="3878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ACBE00-5EC6-426B-831E-9AE1062E1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Lino Sánchez y Tapia, Comanches, 1830s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676DF4-491A-47B5-9A71-EB5F2EA23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3"/>
    </mc:Choice>
    <mc:Fallback xmlns="">
      <p:transition spd="slow" advTm="4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391</TotalTime>
  <Words>184</Words>
  <Application>Microsoft Office PowerPoint</Application>
  <PresentationFormat>On-screen Show (4:3)</PresentationFormat>
  <Paragraphs>36</Paragraphs>
  <Slides>26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Bell MT</vt:lpstr>
      <vt:lpstr>Book Antiqua</vt:lpstr>
      <vt:lpstr>Wingdings</vt:lpstr>
      <vt:lpstr>Hardcover</vt:lpstr>
      <vt:lpstr>PowerPoint Presentation</vt:lpstr>
      <vt:lpstr>Northern Shoshones of the Great Basin Region</vt:lpstr>
      <vt:lpstr>Pre-Spanish Era of Texas Proto-Indians</vt:lpstr>
      <vt:lpstr>The Pueblo Revolt 1680</vt:lpstr>
      <vt:lpstr>Comancheria</vt:lpstr>
      <vt:lpstr>Comanche Raids into Northern Mexico</vt:lpstr>
      <vt:lpstr>Joseph Santiesteban, The Destruction of Mission San Saba, Painted 1765</vt:lpstr>
      <vt:lpstr>The Ruins of Mission San Saba, Destroyed 1758</vt:lpstr>
      <vt:lpstr>Lino Sánchez y Tapia, Comanches, 1830s</vt:lpstr>
      <vt:lpstr>Dodge-Leavenworth Expedition, 1834</vt:lpstr>
      <vt:lpstr>George Catlin, Comanche Feats of Horsemanship, 1834-1835</vt:lpstr>
      <vt:lpstr>George Catlin, Comanche Village, 1834-1835</vt:lpstr>
      <vt:lpstr>George Catlin, Comanche, 1834</vt:lpstr>
      <vt:lpstr>George Catlin, Two Comanche Girls, 1834</vt:lpstr>
      <vt:lpstr>Cynthia Ann Parker, abducted at Fort Parker, 1836</vt:lpstr>
      <vt:lpstr>Council House Fight, San Antonio, 1840</vt:lpstr>
      <vt:lpstr>Texas Diplomacy, 1841-44</vt:lpstr>
      <vt:lpstr>US Army Forts, 1849-1852</vt:lpstr>
      <vt:lpstr>US Army Forts, 1852-1861</vt:lpstr>
      <vt:lpstr>Medicine Lodge Treaty, 1867</vt:lpstr>
      <vt:lpstr>Red River War, 1874</vt:lpstr>
      <vt:lpstr>Ranald S. Mackenzie</vt:lpstr>
      <vt:lpstr>On the Reservation</vt:lpstr>
      <vt:lpstr>Allotment and Dispossession, 1901</vt:lpstr>
      <vt:lpstr>Edward Curtis, Comanche Portraits, 1907-1930</vt:lpstr>
      <vt:lpstr>Josefa Roybal, Comanche Dancers, 1930-1939</vt:lpstr>
    </vt:vector>
  </TitlesOfParts>
  <Company>HCCS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HCCS</dc:creator>
  <cp:lastModifiedBy>Donald Adair</cp:lastModifiedBy>
  <cp:revision>35</cp:revision>
  <dcterms:created xsi:type="dcterms:W3CDTF">2017-09-12T17:55:45Z</dcterms:created>
  <dcterms:modified xsi:type="dcterms:W3CDTF">2020-11-12T14:28:02Z</dcterms:modified>
</cp:coreProperties>
</file>