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8288000" cy="10287000"/>
  <p:notesSz cx="6858000" cy="9144000"/>
  <p:embeddedFontLst>
    <p:embeddedFont>
      <p:font typeface="Open Sauce" panose="020B0604020202020204" charset="0"/>
      <p:regular r:id="rId7"/>
    </p:embeddedFont>
    <p:embeddedFont>
      <p:font typeface="Open Sauce Bold" panose="020B0604020202020204" charset="0"/>
      <p:regular r:id="rId8"/>
    </p:embeddedFont>
    <p:embeddedFont>
      <p:font typeface="Open Sauce Light" panose="020B0604020202020204" charset="0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0" d="100"/>
          <a:sy n="40" d="100"/>
        </p:scale>
        <p:origin x="78" y="10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5AB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8001000" y="0"/>
            <a:ext cx="10287000" cy="10287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866385" y="3543460"/>
            <a:ext cx="7733275" cy="31089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277"/>
              </a:lnSpc>
            </a:pPr>
            <a:r>
              <a:rPr lang="en-US" sz="10231">
                <a:solidFill>
                  <a:srgbClr val="FFFFFF"/>
                </a:solidFill>
                <a:latin typeface="Open Sauce"/>
              </a:rPr>
              <a:t>Intro to PivotTables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866385" y="7997999"/>
            <a:ext cx="5825486" cy="5507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88"/>
              </a:lnSpc>
              <a:spcBef>
                <a:spcPct val="0"/>
              </a:spcBef>
            </a:pPr>
            <a:r>
              <a:rPr lang="en-US" sz="3348" dirty="0">
                <a:solidFill>
                  <a:srgbClr val="FFFFFF"/>
                </a:solidFill>
                <a:latin typeface="Open Sauce Light"/>
              </a:rPr>
              <a:t>Fulshear Branch Library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295400" y="1514202"/>
            <a:ext cx="6640989" cy="3667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9600"/>
              </a:lnSpc>
            </a:pPr>
            <a:r>
              <a:rPr lang="en-US" sz="8000">
                <a:solidFill>
                  <a:srgbClr val="272727"/>
                </a:solidFill>
                <a:latin typeface="Open Sauce"/>
              </a:rPr>
              <a:t>What you will learn in this class ...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9760119" y="2464350"/>
            <a:ext cx="7079139" cy="50439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79432" lvl="1" indent="-439716">
              <a:lnSpc>
                <a:spcPts val="8146"/>
              </a:lnSpc>
              <a:buFont typeface="Arial"/>
              <a:buChar char="•"/>
            </a:pPr>
            <a:r>
              <a:rPr lang="en-US" sz="4073">
                <a:solidFill>
                  <a:srgbClr val="272727"/>
                </a:solidFill>
                <a:latin typeface="Open Sauce Light"/>
              </a:rPr>
              <a:t>Understand what PivotTables are used for.</a:t>
            </a:r>
          </a:p>
          <a:p>
            <a:pPr marL="879432" lvl="1" indent="-439716">
              <a:lnSpc>
                <a:spcPts val="8146"/>
              </a:lnSpc>
              <a:buFont typeface="Arial"/>
              <a:buChar char="•"/>
            </a:pPr>
            <a:r>
              <a:rPr lang="en-US" sz="4073">
                <a:solidFill>
                  <a:srgbClr val="272727"/>
                </a:solidFill>
                <a:latin typeface="Open Sauce Light"/>
              </a:rPr>
              <a:t>Know how to create a basic PivotTable.</a:t>
            </a:r>
          </a:p>
          <a:p>
            <a:pPr marL="879432" lvl="1" indent="-439716" algn="l">
              <a:lnSpc>
                <a:spcPts val="8146"/>
              </a:lnSpc>
              <a:buFont typeface="Arial"/>
              <a:buChar char="•"/>
            </a:pPr>
            <a:r>
              <a:rPr lang="en-US" sz="4073">
                <a:solidFill>
                  <a:srgbClr val="272727"/>
                </a:solidFill>
                <a:latin typeface="Open Sauce Light"/>
              </a:rPr>
              <a:t>Customize PivotTables.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241983" y="5756624"/>
            <a:ext cx="4747823" cy="383278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91070" y="2288827"/>
            <a:ext cx="7515198" cy="6632162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8820807" y="2009638"/>
            <a:ext cx="8438493" cy="2447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9600"/>
              </a:lnSpc>
            </a:pPr>
            <a:r>
              <a:rPr lang="en-US" sz="8000">
                <a:solidFill>
                  <a:srgbClr val="272727"/>
                </a:solidFill>
                <a:latin typeface="Open Sauce"/>
              </a:rPr>
              <a:t>What are PivotTables?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8820807" y="5067437"/>
            <a:ext cx="8438493" cy="40595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19"/>
              </a:lnSpc>
            </a:pPr>
            <a:r>
              <a:rPr lang="en-US" sz="3299">
                <a:solidFill>
                  <a:srgbClr val="272727"/>
                </a:solidFill>
                <a:latin typeface="Open Sauce Light"/>
              </a:rPr>
              <a:t>A PivotTable is an interactive tool that summarizes worksheet data.</a:t>
            </a:r>
          </a:p>
          <a:p>
            <a:pPr>
              <a:lnSpc>
                <a:spcPts val="4619"/>
              </a:lnSpc>
            </a:pPr>
            <a:endParaRPr lang="en-US" sz="3299">
              <a:solidFill>
                <a:srgbClr val="272727"/>
              </a:solidFill>
              <a:latin typeface="Open Sauce Light"/>
            </a:endParaRPr>
          </a:p>
          <a:p>
            <a:pPr marL="0" lvl="0" indent="0" algn="l">
              <a:lnSpc>
                <a:spcPts val="4619"/>
              </a:lnSpc>
              <a:spcBef>
                <a:spcPct val="0"/>
              </a:spcBef>
            </a:pPr>
            <a:r>
              <a:rPr lang="en-US" sz="3299">
                <a:solidFill>
                  <a:srgbClr val="272727"/>
                </a:solidFill>
                <a:latin typeface="Open Sauce Light"/>
              </a:rPr>
              <a:t>PivotTables can automatically sort, count, and total spreadsheet data and then create a second table to display the summarized data.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5AB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0" y="0"/>
            <a:ext cx="10287000" cy="10287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1551761" y="3914775"/>
            <a:ext cx="5116989" cy="2447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9600"/>
              </a:lnSpc>
            </a:pPr>
            <a:r>
              <a:rPr lang="en-US" sz="8000">
                <a:solidFill>
                  <a:srgbClr val="FFFFFF"/>
                </a:solidFill>
                <a:latin typeface="Open Sauce"/>
              </a:rPr>
              <a:t>Let's get started!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417103" y="1289050"/>
            <a:ext cx="5634060" cy="3667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9600"/>
              </a:lnSpc>
            </a:pPr>
            <a:r>
              <a:rPr lang="en-US" sz="8000">
                <a:solidFill>
                  <a:srgbClr val="272727"/>
                </a:solidFill>
                <a:latin typeface="Open Sauce"/>
              </a:rPr>
              <a:t>More Computer Classes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1417103" y="7848600"/>
            <a:ext cx="2438400" cy="243840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2420600" y="4876334"/>
            <a:ext cx="3847443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600"/>
              </a:lnSpc>
            </a:pPr>
            <a:r>
              <a:rPr lang="en-US" sz="3000" spc="60" dirty="0">
                <a:solidFill>
                  <a:srgbClr val="272727"/>
                </a:solidFill>
                <a:latin typeface="Open Sauce Bold"/>
              </a:rPr>
              <a:t>May 2024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2420600" y="5593203"/>
            <a:ext cx="5079527" cy="4001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49" lvl="1" indent="-269875">
              <a:lnSpc>
                <a:spcPts val="3499"/>
              </a:lnSpc>
              <a:buFont typeface="Arial"/>
              <a:buChar char="•"/>
            </a:pPr>
            <a:r>
              <a:rPr lang="en-US" sz="2499" dirty="0">
                <a:solidFill>
                  <a:srgbClr val="272727"/>
                </a:solidFill>
                <a:latin typeface="Open Sauce Light"/>
              </a:rPr>
              <a:t>PowerPoint Basic - Wed, May 1 @ 11 AM</a:t>
            </a:r>
          </a:p>
          <a:p>
            <a:pPr marL="539749" lvl="1" indent="-269875">
              <a:lnSpc>
                <a:spcPts val="3499"/>
              </a:lnSpc>
              <a:buFont typeface="Arial"/>
              <a:buChar char="•"/>
            </a:pPr>
            <a:r>
              <a:rPr lang="en-US" sz="2499" dirty="0">
                <a:solidFill>
                  <a:srgbClr val="272727"/>
                </a:solidFill>
                <a:latin typeface="Open Sauce Light"/>
              </a:rPr>
              <a:t>PowerPoint Intermediate- Wed, May 8 @ 11 AM </a:t>
            </a:r>
          </a:p>
          <a:p>
            <a:pPr marL="539749" lvl="1" indent="-269875">
              <a:lnSpc>
                <a:spcPts val="3499"/>
              </a:lnSpc>
              <a:buFont typeface="Arial"/>
              <a:buChar char="•"/>
            </a:pPr>
            <a:r>
              <a:rPr lang="en-US" sz="2499" dirty="0">
                <a:solidFill>
                  <a:srgbClr val="272727"/>
                </a:solidFill>
                <a:latin typeface="Open Sauce Light"/>
              </a:rPr>
              <a:t>Drop-In Tech Help - Wed, May 15 @ 11 AM </a:t>
            </a:r>
          </a:p>
          <a:p>
            <a:pPr marL="539749" lvl="1" indent="-269875">
              <a:lnSpc>
                <a:spcPts val="3499"/>
              </a:lnSpc>
              <a:buFont typeface="Arial"/>
              <a:buChar char="•"/>
            </a:pPr>
            <a:r>
              <a:rPr lang="en-US" sz="2499" dirty="0">
                <a:solidFill>
                  <a:srgbClr val="272727"/>
                </a:solidFill>
                <a:latin typeface="Open Sauce Light"/>
              </a:rPr>
              <a:t>Accessing Magazines Online with Flipster - Wed, May 22 @ 11 AM </a:t>
            </a:r>
            <a:endParaRPr lang="en-US" sz="2500" dirty="0">
              <a:solidFill>
                <a:srgbClr val="272727"/>
              </a:solidFill>
              <a:latin typeface="Open Sauce Light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 l="28201" r="19195"/>
          <a:stretch>
            <a:fillRect/>
          </a:stretch>
        </p:blipFill>
        <p:spPr>
          <a:xfrm>
            <a:off x="8953500" y="5892847"/>
            <a:ext cx="2654689" cy="3365453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2159238" y="2340632"/>
            <a:ext cx="3847443" cy="466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600"/>
              </a:lnSpc>
            </a:pPr>
            <a:r>
              <a:rPr lang="en-US" sz="3000" spc="60" dirty="0">
                <a:solidFill>
                  <a:srgbClr val="272727"/>
                </a:solidFill>
                <a:latin typeface="Open Sauce Bold"/>
              </a:rPr>
              <a:t>April 2024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2159238" y="3034643"/>
            <a:ext cx="4523881" cy="859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49" lvl="1" indent="-269875">
              <a:lnSpc>
                <a:spcPts val="3499"/>
              </a:lnSpc>
              <a:buFont typeface="Arial"/>
              <a:buChar char="•"/>
            </a:pPr>
            <a:r>
              <a:rPr lang="en-US" sz="2499" dirty="0">
                <a:solidFill>
                  <a:srgbClr val="272727"/>
                </a:solidFill>
                <a:latin typeface="Open Sauce Light"/>
              </a:rPr>
              <a:t>Intro to 3D Printing - Wed, Apr. 24 @ 11 AM 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5"/>
          <a:srcRect l="11196" r="36248"/>
          <a:stretch>
            <a:fillRect/>
          </a:stretch>
        </p:blipFill>
        <p:spPr>
          <a:xfrm>
            <a:off x="8953500" y="1298575"/>
            <a:ext cx="2654689" cy="336545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137</Words>
  <Application>Microsoft Office PowerPoint</Application>
  <PresentationFormat>Custom</PresentationFormat>
  <Paragraphs>19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Open Sauce</vt:lpstr>
      <vt:lpstr>Arial</vt:lpstr>
      <vt:lpstr>Calibri</vt:lpstr>
      <vt:lpstr>Open Sauce Bold</vt:lpstr>
      <vt:lpstr>Open Sauce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Excel Intro to PivotTables</dc:title>
  <cp:lastModifiedBy>Laura Larregui</cp:lastModifiedBy>
  <cp:revision>2</cp:revision>
  <dcterms:created xsi:type="dcterms:W3CDTF">2006-08-16T00:00:00Z</dcterms:created>
  <dcterms:modified xsi:type="dcterms:W3CDTF">2024-04-16T21:21:34Z</dcterms:modified>
  <dc:identifier>DAFNLiMpr_g</dc:identifier>
</cp:coreProperties>
</file>