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Montserrat Semi-Bold Italics" panose="020B0604020202020204" charset="0"/>
      <p:regular r:id="rId36"/>
    </p:embeddedFont>
    <p:embeddedFont>
      <p:font typeface="Montserrat" panose="020B0604020202020204" charset="0"/>
      <p:regular r:id="rId37"/>
    </p:embeddedFont>
    <p:embeddedFont>
      <p:font typeface="Montserrat Semi-Bold Bold" panose="020B0604020202020204" charset="0"/>
      <p:regular r:id="rId38"/>
    </p:embeddedFont>
    <p:embeddedFont>
      <p:font typeface="Calibri" panose="020F0502020204030204" pitchFamily="34" charset="0"/>
      <p:regular r:id="rId39"/>
      <p:bold r:id="rId40"/>
      <p:italic r:id="rId41"/>
      <p:boldItalic r:id="rId42"/>
    </p:embeddedFont>
    <p:embeddedFont>
      <p:font typeface="Canva Sans Bold" panose="020B0604020202020204" charset="0"/>
      <p:regular r:id="rId43"/>
    </p:embeddedFont>
    <p:embeddedFont>
      <p:font typeface="Montserrat Semi-Bold" panose="020B0604020202020204" charset="0"/>
      <p:regular r:id="rId44"/>
    </p:embeddedFont>
    <p:embeddedFont>
      <p:font typeface="Gliker SemiBold"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these tips to create a strong, safe password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 symbol: Promoted links might not always be unsafe, but often may try to take advantage of vulnerable people – we have a lot of patrons who’ve accidentally paid for information/forms/etc. that are legally free.</a:t>
            </a:r>
          </a:p>
          <a:p>
            <a:r>
              <a:rPr lang="en-US"/>
              <a:t>Double-check domain names. Malicious sites often use deceptive website addresses to trick you into believing you are on a legitimate 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won't see this symbol on all websites, and that's OK—not all websites need this extra layer of security. However, you should avoid entering any sensitive information, such as your credit card number, if you don't see this symbol in the address bar.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New viruses and malware are created all the time, so it's important to update your browser regularly. Your browser will usually notify you when it has an update available, but you always have the option to update manually.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these tips so you can avoid email-based spam and phishing scams.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phishing attempts can pretend to be governmental agencies, non-profits, or individual friends and family members as well as companies. Also, phishing can happen through private messages on social media, text messages, phone calls, etc.</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Notice the generic salutation at the beginning, and the unsolicited web link attachment? </a:t>
            </a:r>
          </a:p>
          <a:p>
            <a:r>
              <a:rPr lang="en-US"/>
              <a:t>Look at the time it was sent.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very convincing email. For me, the clue was in the email domain. Also the subject line says Confirmation request, but there no information included in the email about it. It is just a coupon code.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"Costco's" logo is just a bit off.</a:t>
            </a:r>
          </a:p>
          <a:p>
            <a:r>
              <a:rPr lang="en-US"/>
              <a:t>Email domain does not look trustworthy.</a:t>
            </a:r>
          </a:p>
          <a:p>
            <a:r>
              <a:rPr lang="en-US"/>
              <a:t>Also, did you order anything from Costco?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verify whether an email is legitimate, call a customer service line or log in to your account through the website.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 how to avoid malware and remove it from your computer.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what stands between you and a cybercriminal is your password. For this reason, you should create strong passwords. Cybercriminals can make guesses or use special programs that could make hundreds of guesses to steal your password.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These programs can block malware from being installed and can remove it if it does get onto your computer. Even if you don't see signs of malware on your computer, running regular scans can catch any malware that has escaped notice.</a:t>
            </a:r>
          </a:p>
          <a:p>
            <a:r>
              <a:rPr lang="en-US"/>
              <a:t>2. Some malware can delete or corrupt data on your drives. </a:t>
            </a:r>
          </a:p>
          <a:p>
            <a:r>
              <a:rPr lang="en-US"/>
              <a:t>3. Ads on websites can look like system messages or diagnostics warning you that something is wrong with your computer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 all about social media privacy so you can control what you share with others online.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Whether or not you realize it, the things you share online also can affect how you're perceived by others. That's why you'll always want to think carefully about what you share over social media.</a:t>
            </a:r>
          </a:p>
          <a:p>
            <a:r>
              <a:rPr lang="en-US"/>
              <a:t>You never know who is looking: your employer, college admission counselor,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your accounts private or play with your privacy settings. For example, whenever you share something on Facebook, you can choose to share with just a few people, all of your Facebook friends, or publicly with everyone on Facebook.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Here's what to do if your computer gets a virus.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https://us.norton.com/blog/emerging-threats/internet-scams#8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use a family name, a pet name, birthday or phone number. I recommend you change them. These are easy to guess.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Problem: This password uses too much personal information, along with common words that could be found in the dictionary.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It uses symbols, uppercase letters, and random order. Plus, it does not contain family names.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Problem: At only five characters, this password is way too short. It also includes part of her address, which is publicly available information.</a:t>
            </a:r>
          </a:p>
          <a:p>
            <a:endParaRPr lang="en-US"/>
          </a:p>
          <a:p>
            <a:r>
              <a:rPr lang="en-US"/>
              <a:t>Solution: A stronger version of this password would be much longer, ideally more than 10 characters. We could also substitute a nearby street name instead of her current address.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Password managers can remember and enter your password on different websites, which means you won't have to remember long passwords. Examples of password managers include LastPass, 1Password, and Google Chrome's password manager.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Definition: Credentials can be a code sent to your phone, a verification link sent to your email, a notification, etc.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Better understand your browser's security features and how they work.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25.pn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us.norton.com/index.jsp" TargetMode="External"/><Relationship Id="rId5" Type="http://schemas.openxmlformats.org/officeDocument/2006/relationships/hyperlink" Target="http://www.bitdefender.com/" TargetMode="External"/><Relationship Id="rId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0.sv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9.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54.svg"/><Relationship Id="rId4" Type="http://schemas.openxmlformats.org/officeDocument/2006/relationships/image" Target="../media/image2.sv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svg"/><Relationship Id="rId3" Type="http://schemas.openxmlformats.org/officeDocument/2006/relationships/image" Target="../media/image5.png"/><Relationship Id="rId7" Type="http://schemas.openxmlformats.org/officeDocument/2006/relationships/image" Target="../media/image13.sv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0.sv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4.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6.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13025" y="1837536"/>
            <a:ext cx="2461951" cy="8012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55914" y="2238163"/>
            <a:ext cx="3889122" cy="10913353"/>
          </a:xfrm>
          <a:prstGeom prst="rect">
            <a:avLst/>
          </a:prstGeom>
        </p:spPr>
      </p:pic>
      <p:sp>
        <p:nvSpPr>
          <p:cNvPr id="7" name="TextBox 7"/>
          <p:cNvSpPr txBox="1"/>
          <p:nvPr/>
        </p:nvSpPr>
        <p:spPr>
          <a:xfrm>
            <a:off x="3952380" y="3876675"/>
            <a:ext cx="10383239" cy="2659382"/>
          </a:xfrm>
          <a:prstGeom prst="rect">
            <a:avLst/>
          </a:prstGeom>
        </p:spPr>
        <p:txBody>
          <a:bodyPr lIns="0" tIns="0" rIns="0" bIns="0" rtlCol="0" anchor="t">
            <a:spAutoFit/>
          </a:bodyPr>
          <a:lstStyle/>
          <a:p>
            <a:pPr algn="ctr">
              <a:lnSpc>
                <a:spcPts val="10200"/>
              </a:lnSpc>
            </a:pPr>
            <a:r>
              <a:rPr lang="en-US" sz="10200">
                <a:solidFill>
                  <a:srgbClr val="2E2E2E"/>
                </a:solidFill>
                <a:latin typeface="Gliker SemiBold"/>
              </a:rPr>
              <a:t>COMPUTER SAFETY</a:t>
            </a: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05988" y="6417129"/>
            <a:ext cx="2555421" cy="25554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9144000" y="1483426"/>
            <a:ext cx="7654018" cy="732014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2737"/>
          <a:stretch>
            <a:fillRect/>
          </a:stretch>
        </p:blipFill>
        <p:spPr>
          <a:xfrm rot="-5400000">
            <a:off x="3307365" y="-1364099"/>
            <a:ext cx="1551817" cy="569505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5433" y="2953302"/>
            <a:ext cx="8095614" cy="7194977"/>
          </a:xfrm>
          <a:prstGeom prst="rect">
            <a:avLst/>
          </a:prstGeom>
        </p:spPr>
      </p:pic>
      <p:sp>
        <p:nvSpPr>
          <p:cNvPr id="5" name="TextBox 5"/>
          <p:cNvSpPr txBox="1"/>
          <p:nvPr/>
        </p:nvSpPr>
        <p:spPr>
          <a:xfrm>
            <a:off x="9515333" y="2669009"/>
            <a:ext cx="6911351" cy="1566742"/>
          </a:xfrm>
          <a:prstGeom prst="rect">
            <a:avLst/>
          </a:prstGeom>
        </p:spPr>
        <p:txBody>
          <a:bodyPr lIns="0" tIns="0" rIns="0" bIns="0" rtlCol="0" anchor="t">
            <a:spAutoFit/>
          </a:bodyPr>
          <a:lstStyle/>
          <a:p>
            <a:pPr>
              <a:lnSpc>
                <a:spcPts val="6093"/>
              </a:lnSpc>
            </a:pPr>
            <a:r>
              <a:rPr lang="en-US" sz="6093">
                <a:solidFill>
                  <a:srgbClr val="2E2E2E"/>
                </a:solidFill>
                <a:latin typeface="Gliker SemiBold"/>
              </a:rPr>
              <a:t>Password: m#P52s@ap$V</a:t>
            </a:r>
          </a:p>
        </p:txBody>
      </p:sp>
      <p:sp>
        <p:nvSpPr>
          <p:cNvPr id="6" name="TextBox 6"/>
          <p:cNvSpPr txBox="1"/>
          <p:nvPr/>
        </p:nvSpPr>
        <p:spPr>
          <a:xfrm>
            <a:off x="9515333" y="4796570"/>
            <a:ext cx="6206702" cy="3451291"/>
          </a:xfrm>
          <a:prstGeom prst="rect">
            <a:avLst/>
          </a:prstGeom>
        </p:spPr>
        <p:txBody>
          <a:bodyPr lIns="0" tIns="0" rIns="0" bIns="0" rtlCol="0" anchor="t">
            <a:spAutoFit/>
          </a:bodyPr>
          <a:lstStyle/>
          <a:p>
            <a:pPr marL="0" lvl="0" indent="0">
              <a:lnSpc>
                <a:spcPts val="4586"/>
              </a:lnSpc>
            </a:pPr>
            <a:r>
              <a:rPr lang="en-US" sz="3276">
                <a:solidFill>
                  <a:srgbClr val="2E2E2E"/>
                </a:solidFill>
                <a:latin typeface="Montserrat"/>
              </a:rPr>
              <a:t>"I use a password generator to create all of my passwords. They're not super easy to remember, but that's OK; I also use a password manager to keep track of them."</a:t>
            </a:r>
          </a:p>
        </p:txBody>
      </p:sp>
      <p:sp>
        <p:nvSpPr>
          <p:cNvPr id="7" name="TextBox 7"/>
          <p:cNvSpPr txBox="1"/>
          <p:nvPr/>
        </p:nvSpPr>
        <p:spPr>
          <a:xfrm>
            <a:off x="2065125" y="1096576"/>
            <a:ext cx="4576230" cy="840375"/>
          </a:xfrm>
          <a:prstGeom prst="rect">
            <a:avLst/>
          </a:prstGeom>
        </p:spPr>
        <p:txBody>
          <a:bodyPr lIns="0" tIns="0" rIns="0" bIns="0" rtlCol="0" anchor="t">
            <a:spAutoFit/>
          </a:bodyPr>
          <a:lstStyle/>
          <a:p>
            <a:pPr>
              <a:lnSpc>
                <a:spcPts val="3256"/>
              </a:lnSpc>
            </a:pPr>
            <a:r>
              <a:rPr lang="en-US" sz="3256">
                <a:solidFill>
                  <a:srgbClr val="FA8068"/>
                </a:solidFill>
                <a:latin typeface="Gliker SemiBold"/>
              </a:rPr>
              <a:t>IS THIS PASSWORD STRONG OR NOT?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9063761" y="1323485"/>
            <a:ext cx="7988491" cy="7640031"/>
          </a:xfrm>
          <a:prstGeom prst="rect">
            <a:avLst/>
          </a:prstGeom>
        </p:spPr>
      </p:pic>
      <p:grpSp>
        <p:nvGrpSpPr>
          <p:cNvPr id="3" name="Group 3"/>
          <p:cNvGrpSpPr/>
          <p:nvPr/>
        </p:nvGrpSpPr>
        <p:grpSpPr>
          <a:xfrm>
            <a:off x="1235748" y="3775101"/>
            <a:ext cx="6978022" cy="5188415"/>
            <a:chOff x="0" y="0"/>
            <a:chExt cx="3907209" cy="2905152"/>
          </a:xfrm>
        </p:grpSpPr>
        <p:sp>
          <p:nvSpPr>
            <p:cNvPr id="4" name="Freeform 4"/>
            <p:cNvSpPr/>
            <p:nvPr/>
          </p:nvSpPr>
          <p:spPr>
            <a:xfrm>
              <a:off x="6350" y="1437032"/>
              <a:ext cx="3615109" cy="1461770"/>
            </a:xfrm>
            <a:custGeom>
              <a:avLst/>
              <a:gdLst/>
              <a:ahLst/>
              <a:cxnLst/>
              <a:rect l="l" t="t" r="r" b="b"/>
              <a:pathLst>
                <a:path w="3615109" h="1461770">
                  <a:moveTo>
                    <a:pt x="0" y="0"/>
                  </a:moveTo>
                  <a:lnTo>
                    <a:pt x="0" y="1461770"/>
                  </a:lnTo>
                  <a:lnTo>
                    <a:pt x="3615109" y="1461770"/>
                  </a:lnTo>
                  <a:lnTo>
                    <a:pt x="0" y="0"/>
                  </a:lnTo>
                  <a:close/>
                </a:path>
              </a:pathLst>
            </a:custGeom>
            <a:solidFill>
              <a:srgbClr val="5773B8"/>
            </a:solidFill>
          </p:spPr>
        </p:sp>
        <p:sp>
          <p:nvSpPr>
            <p:cNvPr id="5" name="Freeform 5"/>
            <p:cNvSpPr/>
            <p:nvPr/>
          </p:nvSpPr>
          <p:spPr>
            <a:xfrm>
              <a:off x="0" y="-29210"/>
              <a:ext cx="3913558" cy="2935633"/>
            </a:xfrm>
            <a:custGeom>
              <a:avLst/>
              <a:gdLst/>
              <a:ahLst/>
              <a:cxnLst/>
              <a:rect l="l" t="t" r="r" b="b"/>
              <a:pathLst>
                <a:path w="3913558" h="2935633">
                  <a:moveTo>
                    <a:pt x="1270" y="45720"/>
                  </a:moveTo>
                  <a:lnTo>
                    <a:pt x="1270" y="938530"/>
                  </a:lnTo>
                  <a:cubicBezTo>
                    <a:pt x="1270" y="1162585"/>
                    <a:pt x="0" y="1484022"/>
                    <a:pt x="1270" y="1748183"/>
                  </a:cubicBezTo>
                  <a:cubicBezTo>
                    <a:pt x="5080" y="2516533"/>
                    <a:pt x="99060" y="2822602"/>
                    <a:pt x="99060" y="2822602"/>
                  </a:cubicBezTo>
                  <a:cubicBezTo>
                    <a:pt x="99060" y="2822602"/>
                    <a:pt x="579120" y="2922933"/>
                    <a:pt x="1004570" y="2929283"/>
                  </a:cubicBezTo>
                  <a:cubicBezTo>
                    <a:pt x="1385570" y="2935633"/>
                    <a:pt x="2247900" y="2934363"/>
                    <a:pt x="3084249" y="2934363"/>
                  </a:cubicBezTo>
                  <a:cubicBezTo>
                    <a:pt x="3503349" y="2934363"/>
                    <a:pt x="3904669" y="2934363"/>
                    <a:pt x="3904669" y="2934363"/>
                  </a:cubicBezTo>
                  <a:cubicBezTo>
                    <a:pt x="3904669" y="2934363"/>
                    <a:pt x="3902128" y="2281582"/>
                    <a:pt x="3904669" y="1865023"/>
                  </a:cubicBezTo>
                  <a:cubicBezTo>
                    <a:pt x="3913558" y="1354482"/>
                    <a:pt x="3909749" y="1153775"/>
                    <a:pt x="3909749" y="986790"/>
                  </a:cubicBezTo>
                  <a:cubicBezTo>
                    <a:pt x="3904669" y="438150"/>
                    <a:pt x="3904669" y="59690"/>
                    <a:pt x="3904669" y="59690"/>
                  </a:cubicBezTo>
                  <a:cubicBezTo>
                    <a:pt x="3904669" y="59690"/>
                    <a:pt x="3265859" y="34290"/>
                    <a:pt x="2390140" y="41910"/>
                  </a:cubicBezTo>
                  <a:cubicBezTo>
                    <a:pt x="2033270" y="48260"/>
                    <a:pt x="1306830" y="34290"/>
                    <a:pt x="918210" y="49530"/>
                  </a:cubicBezTo>
                  <a:cubicBezTo>
                    <a:pt x="494030" y="66040"/>
                    <a:pt x="247650" y="0"/>
                    <a:pt x="1270" y="45720"/>
                  </a:cubicBezTo>
                  <a:close/>
                </a:path>
              </a:pathLst>
            </a:custGeom>
            <a:solidFill>
              <a:srgbClr val="FFFFFF"/>
            </a:solidFill>
          </p:spPr>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2737"/>
          <a:stretch>
            <a:fillRect/>
          </a:stretch>
        </p:blipFill>
        <p:spPr>
          <a:xfrm rot="-5400000">
            <a:off x="3774055" y="-1214822"/>
            <a:ext cx="1901408" cy="6978022"/>
          </a:xfrm>
          <a:prstGeom prst="rect">
            <a:avLst/>
          </a:prstGeom>
        </p:spPr>
      </p:pic>
      <p:pic>
        <p:nvPicPr>
          <p:cNvPr id="7" name="Picture 7"/>
          <p:cNvPicPr>
            <a:picLocks noChangeAspect="1"/>
          </p:cNvPicPr>
          <p:nvPr/>
        </p:nvPicPr>
        <p:blipFill>
          <a:blip r:embed="rId7"/>
          <a:srcRect/>
          <a:stretch>
            <a:fillRect/>
          </a:stretch>
        </p:blipFill>
        <p:spPr>
          <a:xfrm>
            <a:off x="9500385" y="3102335"/>
            <a:ext cx="7115242" cy="5861180"/>
          </a:xfrm>
          <a:prstGeom prst="rect">
            <a:avLst/>
          </a:prstGeom>
        </p:spPr>
      </p:pic>
      <p:sp>
        <p:nvSpPr>
          <p:cNvPr id="8" name="TextBox 8"/>
          <p:cNvSpPr txBox="1"/>
          <p:nvPr/>
        </p:nvSpPr>
        <p:spPr>
          <a:xfrm>
            <a:off x="2354569" y="1885251"/>
            <a:ext cx="5859202" cy="920750"/>
          </a:xfrm>
          <a:prstGeom prst="rect">
            <a:avLst/>
          </a:prstGeom>
        </p:spPr>
        <p:txBody>
          <a:bodyPr lIns="0" tIns="0" rIns="0" bIns="0" rtlCol="0" anchor="t">
            <a:spAutoFit/>
          </a:bodyPr>
          <a:lstStyle/>
          <a:p>
            <a:pPr>
              <a:lnSpc>
                <a:spcPts val="6999"/>
              </a:lnSpc>
            </a:pPr>
            <a:r>
              <a:rPr lang="en-US" sz="6999">
                <a:solidFill>
                  <a:srgbClr val="FA8068"/>
                </a:solidFill>
                <a:latin typeface="Gliker SemiBold"/>
              </a:rPr>
              <a:t>EXTRA TIP</a:t>
            </a:r>
          </a:p>
        </p:txBody>
      </p:sp>
      <p:sp>
        <p:nvSpPr>
          <p:cNvPr id="9" name="TextBox 9"/>
          <p:cNvSpPr txBox="1"/>
          <p:nvPr/>
        </p:nvSpPr>
        <p:spPr>
          <a:xfrm>
            <a:off x="2065125" y="5198550"/>
            <a:ext cx="5319269" cy="3328035"/>
          </a:xfrm>
          <a:prstGeom prst="rect">
            <a:avLst/>
          </a:prstGeom>
        </p:spPr>
        <p:txBody>
          <a:bodyPr lIns="0" tIns="0" rIns="0" bIns="0" rtlCol="0" anchor="t">
            <a:spAutoFit/>
          </a:bodyPr>
          <a:lstStyle/>
          <a:p>
            <a:pPr marL="0" lvl="0" indent="0">
              <a:lnSpc>
                <a:spcPts val="2940"/>
              </a:lnSpc>
            </a:pPr>
            <a:r>
              <a:rPr lang="en-US" sz="2100">
                <a:solidFill>
                  <a:srgbClr val="2E2E2E"/>
                </a:solidFill>
                <a:latin typeface="Montserrat"/>
              </a:rPr>
              <a:t>It is an extra layer of security for your account beyond just a username and password. It requires a token (a second credential), in addition to your password, for you to gain access to your account. Getting that token requires access to something that belongs to you—like your cell phone, email, or fingerprint.</a:t>
            </a:r>
          </a:p>
        </p:txBody>
      </p:sp>
      <p:sp>
        <p:nvSpPr>
          <p:cNvPr id="10" name="TextBox 10"/>
          <p:cNvSpPr txBox="1"/>
          <p:nvPr/>
        </p:nvSpPr>
        <p:spPr>
          <a:xfrm>
            <a:off x="2065125" y="4616844"/>
            <a:ext cx="5319269" cy="409575"/>
          </a:xfrm>
          <a:prstGeom prst="rect">
            <a:avLst/>
          </a:prstGeom>
        </p:spPr>
        <p:txBody>
          <a:bodyPr lIns="0" tIns="0" rIns="0" bIns="0" rtlCol="0" anchor="t">
            <a:spAutoFit/>
          </a:bodyPr>
          <a:lstStyle/>
          <a:p>
            <a:pPr>
              <a:lnSpc>
                <a:spcPts val="3359"/>
              </a:lnSpc>
            </a:pPr>
            <a:r>
              <a:rPr lang="en-US" sz="2799">
                <a:solidFill>
                  <a:srgbClr val="2E2E2E"/>
                </a:solidFill>
                <a:latin typeface="Montserrat Semi-Bold Bold"/>
              </a:rPr>
              <a:t>Two Factor Authentication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3025" y="1837536"/>
            <a:ext cx="2461951" cy="801253"/>
          </a:xfrm>
          <a:prstGeom prst="rect">
            <a:avLst/>
          </a:prstGeom>
        </p:spPr>
      </p:pic>
      <p:sp>
        <p:nvSpPr>
          <p:cNvPr id="6" name="TextBox 6"/>
          <p:cNvSpPr txBox="1"/>
          <p:nvPr/>
        </p:nvSpPr>
        <p:spPr>
          <a:xfrm>
            <a:off x="3956795" y="3413978"/>
            <a:ext cx="10374411" cy="4091781"/>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LESSON 2: BROWSER'S SECURITY FEATURES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2737"/>
          <a:stretch>
            <a:fillRect/>
          </a:stretch>
        </p:blipFill>
        <p:spPr>
          <a:xfrm rot="-5400000">
            <a:off x="12367305" y="-1027710"/>
            <a:ext cx="3363127" cy="12342419"/>
          </a:xfrm>
          <a:prstGeom prst="rect">
            <a:avLst/>
          </a:prstGeom>
        </p:spPr>
      </p:pic>
      <p:sp>
        <p:nvSpPr>
          <p:cNvPr id="3" name="TextBox 3"/>
          <p:cNvSpPr txBox="1"/>
          <p:nvPr/>
        </p:nvSpPr>
        <p:spPr>
          <a:xfrm>
            <a:off x="8658746" y="3794711"/>
            <a:ext cx="8539897" cy="2488028"/>
          </a:xfrm>
          <a:prstGeom prst="rect">
            <a:avLst/>
          </a:prstGeom>
        </p:spPr>
        <p:txBody>
          <a:bodyPr lIns="0" tIns="0" rIns="0" bIns="0" rtlCol="0" anchor="t">
            <a:spAutoFit/>
          </a:bodyPr>
          <a:lstStyle/>
          <a:p>
            <a:pPr marL="804133" lvl="1" indent="-402066" algn="l">
              <a:lnSpc>
                <a:spcPts val="6778"/>
              </a:lnSpc>
              <a:buFont typeface="Arial"/>
              <a:buChar char="•"/>
            </a:pPr>
            <a:r>
              <a:rPr lang="en-US" sz="3724">
                <a:solidFill>
                  <a:srgbClr val="2E2E2E"/>
                </a:solidFill>
                <a:latin typeface="Montserrat"/>
              </a:rPr>
              <a:t> Check domain names</a:t>
            </a:r>
          </a:p>
          <a:p>
            <a:pPr marL="804133" lvl="1" indent="-402066" algn="l">
              <a:lnSpc>
                <a:spcPts val="6778"/>
              </a:lnSpc>
              <a:buFont typeface="Arial"/>
              <a:buChar char="•"/>
            </a:pPr>
            <a:r>
              <a:rPr lang="en-US" sz="3724" u="none">
                <a:solidFill>
                  <a:srgbClr val="2E2E2E"/>
                </a:solidFill>
                <a:latin typeface="Montserrat"/>
              </a:rPr>
              <a:t> Look at the security symbol</a:t>
            </a:r>
          </a:p>
          <a:p>
            <a:pPr marL="804133" lvl="1" indent="-402066" algn="l">
              <a:lnSpc>
                <a:spcPts val="6778"/>
              </a:lnSpc>
              <a:buFont typeface="Arial"/>
              <a:buChar char="•"/>
            </a:pPr>
            <a:r>
              <a:rPr lang="en-US" sz="3724" u="none">
                <a:solidFill>
                  <a:srgbClr val="2E2E2E"/>
                </a:solidFill>
                <a:latin typeface="Montserrat"/>
              </a:rPr>
              <a:t> Update your browser regularly</a:t>
            </a:r>
          </a:p>
        </p:txBody>
      </p:sp>
      <p:sp>
        <p:nvSpPr>
          <p:cNvPr id="4" name="TextBox 4"/>
          <p:cNvSpPr txBox="1"/>
          <p:nvPr/>
        </p:nvSpPr>
        <p:spPr>
          <a:xfrm>
            <a:off x="1028700" y="3508759"/>
            <a:ext cx="8564973" cy="3450456"/>
          </a:xfrm>
          <a:prstGeom prst="rect">
            <a:avLst/>
          </a:prstGeom>
        </p:spPr>
        <p:txBody>
          <a:bodyPr lIns="0" tIns="0" rIns="0" bIns="0" rtlCol="0" anchor="t">
            <a:spAutoFit/>
          </a:bodyPr>
          <a:lstStyle/>
          <a:p>
            <a:pPr marL="0" lvl="0" indent="0" algn="l">
              <a:lnSpc>
                <a:spcPts val="8965"/>
              </a:lnSpc>
              <a:spcBef>
                <a:spcPct val="0"/>
              </a:spcBef>
            </a:pPr>
            <a:r>
              <a:rPr lang="en-US" sz="8965" u="none">
                <a:solidFill>
                  <a:srgbClr val="2E2E2E"/>
                </a:solidFill>
                <a:latin typeface="Gliker SemiBold"/>
              </a:rPr>
              <a:t>TIPS FOR SAFE BROWSING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222621" y="0"/>
            <a:ext cx="9842757" cy="10287000"/>
          </a:xfrm>
          <a:prstGeom prst="rect">
            <a:avLst/>
          </a:prstGeom>
        </p:spPr>
      </p:pic>
      <p:sp>
        <p:nvSpPr>
          <p:cNvPr id="3" name="TextBox 3"/>
          <p:cNvSpPr txBox="1"/>
          <p:nvPr/>
        </p:nvSpPr>
        <p:spPr>
          <a:xfrm>
            <a:off x="634831" y="1706453"/>
            <a:ext cx="3366953" cy="3193555"/>
          </a:xfrm>
          <a:prstGeom prst="rect">
            <a:avLst/>
          </a:prstGeom>
        </p:spPr>
        <p:txBody>
          <a:bodyPr lIns="0" tIns="0" rIns="0" bIns="0" rtlCol="0" anchor="t">
            <a:spAutoFit/>
          </a:bodyPr>
          <a:lstStyle/>
          <a:p>
            <a:pPr algn="ctr">
              <a:lnSpc>
                <a:spcPts val="6348"/>
              </a:lnSpc>
            </a:pPr>
            <a:r>
              <a:rPr lang="en-US" sz="4534">
                <a:solidFill>
                  <a:srgbClr val="000000"/>
                </a:solidFill>
                <a:latin typeface="Canva Sans Bold"/>
              </a:rPr>
              <a:t>Beware of links that have the Ad symbol.</a:t>
            </a:r>
          </a:p>
        </p:txBody>
      </p:sp>
      <p:sp>
        <p:nvSpPr>
          <p:cNvPr id="4" name="TextBox 4"/>
          <p:cNvSpPr txBox="1"/>
          <p:nvPr/>
        </p:nvSpPr>
        <p:spPr>
          <a:xfrm>
            <a:off x="14065379" y="6155955"/>
            <a:ext cx="3860746" cy="3658870"/>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Carefully, read the domain name </a:t>
            </a:r>
          </a:p>
        </p:txBody>
      </p:sp>
      <p:sp>
        <p:nvSpPr>
          <p:cNvPr id="5" name="AutoShape 5"/>
          <p:cNvSpPr/>
          <p:nvPr/>
        </p:nvSpPr>
        <p:spPr>
          <a:xfrm rot="3343818">
            <a:off x="3758513" y="2691890"/>
            <a:ext cx="1421905" cy="0"/>
          </a:xfrm>
          <a:prstGeom prst="line">
            <a:avLst/>
          </a:prstGeom>
          <a:ln w="133350" cap="flat">
            <a:solidFill>
              <a:srgbClr val="000000"/>
            </a:solidFill>
            <a:prstDash val="solid"/>
            <a:headEnd type="none" w="sm" len="sm"/>
            <a:tailEnd type="arrow" w="med" len="sm"/>
          </a:ln>
        </p:spPr>
      </p:sp>
      <p:sp>
        <p:nvSpPr>
          <p:cNvPr id="6" name="AutoShape 6"/>
          <p:cNvSpPr/>
          <p:nvPr/>
        </p:nvSpPr>
        <p:spPr>
          <a:xfrm rot="10201481">
            <a:off x="7895664" y="7295775"/>
            <a:ext cx="6608378" cy="0"/>
          </a:xfrm>
          <a:prstGeom prst="line">
            <a:avLst/>
          </a:prstGeom>
          <a:ln w="133350" cap="flat">
            <a:solidFill>
              <a:srgbClr val="000000"/>
            </a:solidFill>
            <a:prstDash val="solid"/>
            <a:headEnd type="none" w="sm" len="sm"/>
            <a:tailEnd type="arrow" w="med"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TextBox 2"/>
          <p:cNvSpPr txBox="1"/>
          <p:nvPr/>
        </p:nvSpPr>
        <p:spPr>
          <a:xfrm>
            <a:off x="4009273" y="7831071"/>
            <a:ext cx="9683790"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Look at the security symbol.</a:t>
            </a:r>
          </a:p>
        </p:txBody>
      </p:sp>
      <p:pic>
        <p:nvPicPr>
          <p:cNvPr id="3" name="Picture 3"/>
          <p:cNvPicPr>
            <a:picLocks noChangeAspect="1"/>
          </p:cNvPicPr>
          <p:nvPr/>
        </p:nvPicPr>
        <p:blipFill>
          <a:blip r:embed="rId3"/>
          <a:srcRect/>
          <a:stretch>
            <a:fillRect/>
          </a:stretch>
        </p:blipFill>
        <p:spPr>
          <a:xfrm>
            <a:off x="602274" y="5765248"/>
            <a:ext cx="17083453" cy="1359703"/>
          </a:xfrm>
          <a:prstGeom prst="rect">
            <a:avLst/>
          </a:prstGeom>
        </p:spPr>
      </p:pic>
      <p:sp>
        <p:nvSpPr>
          <p:cNvPr id="4" name="AutoShape 4"/>
          <p:cNvSpPr/>
          <p:nvPr/>
        </p:nvSpPr>
        <p:spPr>
          <a:xfrm rot="-8585166">
            <a:off x="1999709" y="7544913"/>
            <a:ext cx="2188913" cy="0"/>
          </a:xfrm>
          <a:prstGeom prst="line">
            <a:avLst/>
          </a:prstGeom>
          <a:ln w="133350" cap="flat">
            <a:solidFill>
              <a:srgbClr val="000000"/>
            </a:solidFill>
            <a:prstDash val="solid"/>
            <a:headEnd type="none" w="sm" len="sm"/>
            <a:tailEnd type="arrow" w="med"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2737"/>
          <a:stretch>
            <a:fillRect/>
          </a:stretch>
        </p:blipFill>
        <p:spPr>
          <a:xfrm rot="-5400000">
            <a:off x="6009968" y="-3232582"/>
            <a:ext cx="3596670" cy="13199503"/>
          </a:xfrm>
          <a:prstGeom prst="rect">
            <a:avLst/>
          </a:prstGeom>
        </p:spPr>
      </p:pic>
      <p:sp>
        <p:nvSpPr>
          <p:cNvPr id="6" name="TextBox 6"/>
          <p:cNvSpPr txBox="1"/>
          <p:nvPr/>
        </p:nvSpPr>
        <p:spPr>
          <a:xfrm>
            <a:off x="2462496" y="1845296"/>
            <a:ext cx="11763589" cy="3451291"/>
          </a:xfrm>
          <a:prstGeom prst="rect">
            <a:avLst/>
          </a:prstGeom>
        </p:spPr>
        <p:txBody>
          <a:bodyPr lIns="0" tIns="0" rIns="0" bIns="0" rtlCol="0" anchor="t">
            <a:spAutoFit/>
          </a:bodyPr>
          <a:lstStyle/>
          <a:p>
            <a:pPr>
              <a:lnSpc>
                <a:spcPts val="4586"/>
              </a:lnSpc>
            </a:pPr>
            <a:r>
              <a:rPr lang="en-US" sz="3276">
                <a:solidFill>
                  <a:srgbClr val="2E2E2E"/>
                </a:solidFill>
                <a:latin typeface="Montserrat"/>
              </a:rPr>
              <a:t>Some websites will display a lock symbol in the address bar. This is most commonly seen with certain types of websites, like online stores and banking sites. This means the website is using an HTTPS connection, which makes it safe to enter your personal information. </a:t>
            </a:r>
          </a:p>
          <a:p>
            <a:pPr marL="0" lvl="0" indent="0">
              <a:lnSpc>
                <a:spcPts val="4586"/>
              </a:lnSpc>
            </a:pPr>
            <a:endParaRPr lang="en-US" sz="3276">
              <a:solidFill>
                <a:srgbClr val="2E2E2E"/>
              </a:solidFill>
              <a:latin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2737"/>
          <a:stretch>
            <a:fillRect/>
          </a:stretch>
        </p:blipFill>
        <p:spPr>
          <a:xfrm rot="-5400000">
            <a:off x="7934809" y="-1993226"/>
            <a:ext cx="2418383" cy="8875279"/>
          </a:xfrm>
          <a:prstGeom prst="rect">
            <a:avLst/>
          </a:prstGeom>
        </p:spPr>
      </p:pic>
      <p:pic>
        <p:nvPicPr>
          <p:cNvPr id="3" name="Picture 3"/>
          <p:cNvPicPr>
            <a:picLocks noChangeAspect="1"/>
          </p:cNvPicPr>
          <p:nvPr/>
        </p:nvPicPr>
        <p:blipFill>
          <a:blip r:embed="rId5"/>
          <a:srcRect/>
          <a:stretch>
            <a:fillRect/>
          </a:stretch>
        </p:blipFill>
        <p:spPr>
          <a:xfrm>
            <a:off x="1544706" y="4508050"/>
            <a:ext cx="15620936" cy="4015486"/>
          </a:xfrm>
          <a:prstGeom prst="rect">
            <a:avLst/>
          </a:prstGeom>
        </p:spPr>
      </p:pic>
      <p:sp>
        <p:nvSpPr>
          <p:cNvPr id="4" name="TextBox 4"/>
          <p:cNvSpPr txBox="1"/>
          <p:nvPr/>
        </p:nvSpPr>
        <p:spPr>
          <a:xfrm>
            <a:off x="5717678" y="1940994"/>
            <a:ext cx="7274992" cy="1712611"/>
          </a:xfrm>
          <a:prstGeom prst="rect">
            <a:avLst/>
          </a:prstGeom>
        </p:spPr>
        <p:txBody>
          <a:bodyPr lIns="0" tIns="0" rIns="0" bIns="0" rtlCol="0" anchor="t">
            <a:spAutoFit/>
          </a:bodyPr>
          <a:lstStyle/>
          <a:p>
            <a:pPr>
              <a:lnSpc>
                <a:spcPts val="4586"/>
              </a:lnSpc>
            </a:pPr>
            <a:r>
              <a:rPr lang="en-US" sz="3276">
                <a:solidFill>
                  <a:srgbClr val="2E2E2E"/>
                </a:solidFill>
                <a:latin typeface="Montserrat"/>
              </a:rPr>
              <a:t>Go to your browser settings to check for any available updates.</a:t>
            </a:r>
          </a:p>
          <a:p>
            <a:pPr marL="0" lvl="0" indent="0">
              <a:lnSpc>
                <a:spcPts val="4586"/>
              </a:lnSpc>
            </a:pPr>
            <a:endParaRPr lang="en-US" sz="3276">
              <a:solidFill>
                <a:srgbClr val="2E2E2E"/>
              </a:solidFill>
              <a:latin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3025" y="1837536"/>
            <a:ext cx="2461951" cy="801253"/>
          </a:xfrm>
          <a:prstGeom prst="rect">
            <a:avLst/>
          </a:prstGeom>
        </p:spPr>
      </p:pic>
      <p:sp>
        <p:nvSpPr>
          <p:cNvPr id="6" name="TextBox 6"/>
          <p:cNvSpPr txBox="1"/>
          <p:nvPr/>
        </p:nvSpPr>
        <p:spPr>
          <a:xfrm>
            <a:off x="3956795" y="3679069"/>
            <a:ext cx="10374411" cy="3081262"/>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LESSON 3: AVOIDING SPAM AND PHISHING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855" r="1337" b="40128"/>
          <a:stretch>
            <a:fillRect/>
          </a:stretch>
        </p:blipFill>
        <p:spPr>
          <a:xfrm>
            <a:off x="1028700" y="922628"/>
            <a:ext cx="8826770" cy="84417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739272" y="2300400"/>
            <a:ext cx="6739200" cy="5686200"/>
          </a:xfrm>
          <a:prstGeom prst="rect">
            <a:avLst/>
          </a:prstGeom>
        </p:spPr>
      </p:pic>
      <p:sp>
        <p:nvSpPr>
          <p:cNvPr id="4" name="TextBox 4"/>
          <p:cNvSpPr txBox="1"/>
          <p:nvPr/>
        </p:nvSpPr>
        <p:spPr>
          <a:xfrm>
            <a:off x="1400033" y="2621305"/>
            <a:ext cx="7457369" cy="930275"/>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WHAT IS SPAM?</a:t>
            </a:r>
          </a:p>
        </p:txBody>
      </p:sp>
      <p:sp>
        <p:nvSpPr>
          <p:cNvPr id="5" name="TextBox 5"/>
          <p:cNvSpPr txBox="1"/>
          <p:nvPr/>
        </p:nvSpPr>
        <p:spPr>
          <a:xfrm>
            <a:off x="1400033" y="3843635"/>
            <a:ext cx="8084103" cy="4853867"/>
          </a:xfrm>
          <a:prstGeom prst="rect">
            <a:avLst/>
          </a:prstGeom>
        </p:spPr>
        <p:txBody>
          <a:bodyPr lIns="0" tIns="0" rIns="0" bIns="0" rtlCol="0" anchor="t">
            <a:spAutoFit/>
          </a:bodyPr>
          <a:lstStyle/>
          <a:p>
            <a:pPr marL="0" lvl="0" indent="0">
              <a:lnSpc>
                <a:spcPts val="4286"/>
              </a:lnSpc>
            </a:pPr>
            <a:r>
              <a:rPr lang="en-US" sz="3061">
                <a:solidFill>
                  <a:srgbClr val="2E2E2E"/>
                </a:solidFill>
                <a:latin typeface="Montserrat"/>
              </a:rPr>
              <a:t>If you've ever received unwanted email advertisements, you may already be familiar with spam, also known as junk email. Spam messages can clutter your inbox and make it more difficult to find the emails you actually want to read. Even worse, spam often includes phishing and malware, which can pose a serious risk to your computer.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855" r="1337" b="40128"/>
          <a:stretch>
            <a:fillRect/>
          </a:stretch>
        </p:blipFill>
        <p:spPr>
          <a:xfrm>
            <a:off x="1028700" y="922628"/>
            <a:ext cx="8826770" cy="8441743"/>
          </a:xfrm>
          <a:prstGeom prst="rect">
            <a:avLst/>
          </a:prstGeom>
        </p:spPr>
      </p:pic>
      <p:pic>
        <p:nvPicPr>
          <p:cNvPr id="3" name="Picture 3"/>
          <p:cNvPicPr>
            <a:picLocks noChangeAspect="1"/>
          </p:cNvPicPr>
          <p:nvPr/>
        </p:nvPicPr>
        <p:blipFill>
          <a:blip r:embed="rId4"/>
          <a:srcRect l="9904" r="17151"/>
          <a:stretch>
            <a:fillRect/>
          </a:stretch>
        </p:blipFill>
        <p:spPr>
          <a:xfrm>
            <a:off x="10219410" y="2710846"/>
            <a:ext cx="7745408" cy="4865307"/>
          </a:xfrm>
          <a:prstGeom prst="rect">
            <a:avLst/>
          </a:prstGeom>
        </p:spPr>
      </p:pic>
      <p:sp>
        <p:nvSpPr>
          <p:cNvPr id="4" name="TextBox 4"/>
          <p:cNvSpPr txBox="1"/>
          <p:nvPr/>
        </p:nvSpPr>
        <p:spPr>
          <a:xfrm>
            <a:off x="1400033" y="2045066"/>
            <a:ext cx="7457369" cy="930275"/>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SPAM FILTERS</a:t>
            </a:r>
          </a:p>
        </p:txBody>
      </p:sp>
      <p:sp>
        <p:nvSpPr>
          <p:cNvPr id="5" name="TextBox 5"/>
          <p:cNvSpPr txBox="1"/>
          <p:nvPr/>
        </p:nvSpPr>
        <p:spPr>
          <a:xfrm>
            <a:off x="1400033" y="3321213"/>
            <a:ext cx="8084103" cy="5937087"/>
          </a:xfrm>
          <a:prstGeom prst="rect">
            <a:avLst/>
          </a:prstGeom>
        </p:spPr>
        <p:txBody>
          <a:bodyPr lIns="0" tIns="0" rIns="0" bIns="0" rtlCol="0" anchor="t">
            <a:spAutoFit/>
          </a:bodyPr>
          <a:lstStyle/>
          <a:p>
            <a:pPr>
              <a:lnSpc>
                <a:spcPts val="4286"/>
              </a:lnSpc>
            </a:pPr>
            <a:r>
              <a:rPr lang="en-US" sz="3061">
                <a:solidFill>
                  <a:srgbClr val="2E2E2E"/>
                </a:solidFill>
                <a:latin typeface="Montserrat"/>
              </a:rPr>
              <a:t>Whenever you receive an email, most email providers will check to see if it's a real message or spam. Any likely spam messages will be placed in the spam folder so you don’t accidentally open them when checking your email.</a:t>
            </a:r>
          </a:p>
          <a:p>
            <a:pPr>
              <a:lnSpc>
                <a:spcPts val="4286"/>
              </a:lnSpc>
            </a:pPr>
            <a:r>
              <a:rPr lang="en-US" sz="3061">
                <a:solidFill>
                  <a:srgbClr val="2E2E2E"/>
                </a:solidFill>
                <a:latin typeface="Montserrat"/>
              </a:rPr>
              <a:t>Spam-blocking systems aren’t perfect, though, and there may be times when legitimate emails end up in your spam folder.</a:t>
            </a:r>
          </a:p>
          <a:p>
            <a:pPr marL="0" lvl="0" indent="0">
              <a:lnSpc>
                <a:spcPts val="4286"/>
              </a:lnSpc>
            </a:pPr>
            <a:endParaRPr lang="en-US" sz="3061">
              <a:solidFill>
                <a:srgbClr val="2E2E2E"/>
              </a:solidFill>
              <a:latin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3025" y="1837536"/>
            <a:ext cx="2461951" cy="801253"/>
          </a:xfrm>
          <a:prstGeom prst="rect">
            <a:avLst/>
          </a:prstGeom>
        </p:spPr>
      </p:pic>
      <p:sp>
        <p:nvSpPr>
          <p:cNvPr id="6" name="TextBox 6"/>
          <p:cNvSpPr txBox="1"/>
          <p:nvPr/>
        </p:nvSpPr>
        <p:spPr>
          <a:xfrm>
            <a:off x="3956795" y="3899232"/>
            <a:ext cx="10374411" cy="3081262"/>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LESSON 1: CREATE STRONG PASSWORDS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0968"/>
          <a:stretch>
            <a:fillRect/>
          </a:stretch>
        </p:blipFill>
        <p:spPr>
          <a:xfrm>
            <a:off x="649174" y="2343146"/>
            <a:ext cx="9030501" cy="657624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10096696" y="1396134"/>
            <a:ext cx="7866391" cy="7523257"/>
          </a:xfrm>
          <a:prstGeom prst="rect">
            <a:avLst/>
          </a:prstGeom>
        </p:spPr>
      </p:pic>
      <p:sp>
        <p:nvSpPr>
          <p:cNvPr id="4" name="TextBox 4"/>
          <p:cNvSpPr txBox="1"/>
          <p:nvPr/>
        </p:nvSpPr>
        <p:spPr>
          <a:xfrm>
            <a:off x="10505719" y="2002990"/>
            <a:ext cx="7457369" cy="1816100"/>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TURN OFF EMAIL IMAGES</a:t>
            </a:r>
          </a:p>
        </p:txBody>
      </p:sp>
      <p:sp>
        <p:nvSpPr>
          <p:cNvPr id="5" name="TextBox 5"/>
          <p:cNvSpPr txBox="1"/>
          <p:nvPr/>
        </p:nvSpPr>
        <p:spPr>
          <a:xfrm>
            <a:off x="10494542" y="4318379"/>
            <a:ext cx="7071289" cy="4601013"/>
          </a:xfrm>
          <a:prstGeom prst="rect">
            <a:avLst/>
          </a:prstGeom>
        </p:spPr>
        <p:txBody>
          <a:bodyPr lIns="0" tIns="0" rIns="0" bIns="0" rtlCol="0" anchor="t">
            <a:spAutoFit/>
          </a:bodyPr>
          <a:lstStyle/>
          <a:p>
            <a:pPr>
              <a:lnSpc>
                <a:spcPts val="4069"/>
              </a:lnSpc>
            </a:pPr>
            <a:r>
              <a:rPr lang="en-US" sz="2906">
                <a:solidFill>
                  <a:srgbClr val="2E2E2E"/>
                </a:solidFill>
                <a:latin typeface="Montserrat"/>
              </a:rPr>
              <a:t>Spam messages often contain images that the sender can track. When you open the email, the images will load and the spammer will be able to tell if your email works, which could result in even more spam. You can avoid this by turning off email images.</a:t>
            </a:r>
          </a:p>
          <a:p>
            <a:pPr marL="0" lvl="0" indent="0">
              <a:lnSpc>
                <a:spcPts val="4069"/>
              </a:lnSpc>
            </a:pPr>
            <a:endParaRPr lang="en-US" sz="2906">
              <a:solidFill>
                <a:srgbClr val="2E2E2E"/>
              </a:solidFill>
              <a:latin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1028700" y="922628"/>
            <a:ext cx="8826770" cy="844174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157365" y="1735404"/>
            <a:ext cx="5737995" cy="6816193"/>
          </a:xfrm>
          <a:prstGeom prst="rect">
            <a:avLst/>
          </a:prstGeom>
        </p:spPr>
      </p:pic>
      <p:sp>
        <p:nvSpPr>
          <p:cNvPr id="4" name="TextBox 4"/>
          <p:cNvSpPr txBox="1"/>
          <p:nvPr/>
        </p:nvSpPr>
        <p:spPr>
          <a:xfrm>
            <a:off x="1400033" y="2621305"/>
            <a:ext cx="7457369" cy="930275"/>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PHISHING</a:t>
            </a:r>
          </a:p>
        </p:txBody>
      </p:sp>
      <p:sp>
        <p:nvSpPr>
          <p:cNvPr id="5" name="TextBox 5"/>
          <p:cNvSpPr txBox="1"/>
          <p:nvPr/>
        </p:nvSpPr>
        <p:spPr>
          <a:xfrm>
            <a:off x="1400033" y="4385244"/>
            <a:ext cx="8084103" cy="3770648"/>
          </a:xfrm>
          <a:prstGeom prst="rect">
            <a:avLst/>
          </a:prstGeom>
        </p:spPr>
        <p:txBody>
          <a:bodyPr lIns="0" tIns="0" rIns="0" bIns="0" rtlCol="0" anchor="t">
            <a:spAutoFit/>
          </a:bodyPr>
          <a:lstStyle/>
          <a:p>
            <a:pPr marL="0" lvl="0" indent="0">
              <a:lnSpc>
                <a:spcPts val="4286"/>
              </a:lnSpc>
            </a:pPr>
            <a:r>
              <a:rPr lang="en-US" sz="3061">
                <a:solidFill>
                  <a:srgbClr val="2E2E2E"/>
                </a:solidFill>
                <a:latin typeface="Montserrat"/>
              </a:rPr>
              <a:t>Phishing scams are messages that try to trick you into providing sensitive information. These often appear to come from a bank or another trusted source, and they'll usually want you to re-enter a password, verify a birth date, or confirm a credit card number.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87932" y="724904"/>
            <a:ext cx="6462197" cy="88371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13025" y="1511775"/>
            <a:ext cx="2461951" cy="8012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213544" y="2313028"/>
            <a:ext cx="5759615" cy="1151923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4068252"/>
            <a:ext cx="5888466" cy="5438802"/>
          </a:xfrm>
          <a:prstGeom prst="rect">
            <a:avLst/>
          </a:prstGeom>
        </p:spPr>
      </p:pic>
      <p:sp>
        <p:nvSpPr>
          <p:cNvPr id="8" name="TextBox 8"/>
          <p:cNvSpPr txBox="1"/>
          <p:nvPr/>
        </p:nvSpPr>
        <p:spPr>
          <a:xfrm>
            <a:off x="6074456" y="3009127"/>
            <a:ext cx="6139088" cy="3024007"/>
          </a:xfrm>
          <a:prstGeom prst="rect">
            <a:avLst/>
          </a:prstGeom>
        </p:spPr>
        <p:txBody>
          <a:bodyPr lIns="0" tIns="0" rIns="0" bIns="0" rtlCol="0" anchor="t">
            <a:spAutoFit/>
          </a:bodyPr>
          <a:lstStyle/>
          <a:p>
            <a:pPr algn="ctr">
              <a:lnSpc>
                <a:spcPts val="7851"/>
              </a:lnSpc>
            </a:pPr>
            <a:r>
              <a:rPr lang="en-US" sz="7851">
                <a:solidFill>
                  <a:srgbClr val="2E2E2E"/>
                </a:solidFill>
                <a:latin typeface="Gliker SemiBold"/>
              </a:rPr>
              <a:t>LET'S</a:t>
            </a:r>
          </a:p>
          <a:p>
            <a:pPr algn="ctr">
              <a:lnSpc>
                <a:spcPts val="7851"/>
              </a:lnSpc>
            </a:pPr>
            <a:r>
              <a:rPr lang="en-US" sz="7851">
                <a:solidFill>
                  <a:srgbClr val="2E2E2E"/>
                </a:solidFill>
                <a:latin typeface="Gliker SemiBold"/>
              </a:rPr>
              <a:t>SEE SOME EXAMPLES!</a:t>
            </a:r>
          </a:p>
        </p:txBody>
      </p:sp>
      <p:sp>
        <p:nvSpPr>
          <p:cNvPr id="9" name="TextBox 9"/>
          <p:cNvSpPr txBox="1"/>
          <p:nvPr/>
        </p:nvSpPr>
        <p:spPr>
          <a:xfrm>
            <a:off x="5721875" y="6557782"/>
            <a:ext cx="6844250" cy="440690"/>
          </a:xfrm>
          <a:prstGeom prst="rect">
            <a:avLst/>
          </a:prstGeom>
        </p:spPr>
        <p:txBody>
          <a:bodyPr lIns="0" tIns="0" rIns="0" bIns="0" rtlCol="0" anchor="t">
            <a:spAutoFit/>
          </a:bodyPr>
          <a:lstStyle/>
          <a:p>
            <a:pPr marL="0" lvl="0" indent="0" algn="ctr">
              <a:lnSpc>
                <a:spcPts val="3639"/>
              </a:lnSpc>
            </a:pPr>
            <a:r>
              <a:rPr lang="en-US" sz="2799">
                <a:solidFill>
                  <a:srgbClr val="2E2E2E"/>
                </a:solidFill>
                <a:latin typeface="Montserrat Semi-Bold"/>
              </a:rPr>
              <a:t>Are You Ready?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8765" y="1028700"/>
            <a:ext cx="17950470" cy="8229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72626" y="271195"/>
            <a:ext cx="11942749" cy="97446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19374" y="394306"/>
            <a:ext cx="16449251" cy="94983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8317825" y="563717"/>
            <a:ext cx="9221739" cy="8819484"/>
          </a:xfrm>
          <a:prstGeom prst="rect">
            <a:avLst/>
          </a:prstGeom>
        </p:spPr>
      </p:pic>
      <p:sp>
        <p:nvSpPr>
          <p:cNvPr id="3" name="TextBox 3"/>
          <p:cNvSpPr txBox="1"/>
          <p:nvPr/>
        </p:nvSpPr>
        <p:spPr>
          <a:xfrm>
            <a:off x="8613535" y="1690345"/>
            <a:ext cx="8630320" cy="6715810"/>
          </a:xfrm>
          <a:prstGeom prst="rect">
            <a:avLst/>
          </a:prstGeom>
        </p:spPr>
        <p:txBody>
          <a:bodyPr lIns="0" tIns="0" rIns="0" bIns="0" rtlCol="0" anchor="t">
            <a:spAutoFit/>
          </a:bodyPr>
          <a:lstStyle/>
          <a:p>
            <a:pPr marL="706983" lvl="1" indent="-353492" algn="l">
              <a:lnSpc>
                <a:spcPts val="5959"/>
              </a:lnSpc>
              <a:buFont typeface="Arial"/>
              <a:buChar char="•"/>
            </a:pPr>
            <a:r>
              <a:rPr lang="en-US" sz="3274">
                <a:solidFill>
                  <a:srgbClr val="2E2E2E"/>
                </a:solidFill>
                <a:latin typeface="Montserrat"/>
              </a:rPr>
              <a:t>Companies don't request sensitive information via email</a:t>
            </a:r>
          </a:p>
          <a:p>
            <a:pPr marL="706983" lvl="1" indent="-353492" algn="l">
              <a:lnSpc>
                <a:spcPts val="5959"/>
              </a:lnSpc>
              <a:buFont typeface="Arial"/>
              <a:buChar char="•"/>
            </a:pPr>
            <a:r>
              <a:rPr lang="en-US" sz="3274" u="none">
                <a:solidFill>
                  <a:srgbClr val="2E2E2E"/>
                </a:solidFill>
                <a:latin typeface="Montserrat"/>
              </a:rPr>
              <a:t> Companies call you by your name</a:t>
            </a:r>
          </a:p>
          <a:p>
            <a:pPr marL="706983" lvl="1" indent="-353492" algn="l">
              <a:lnSpc>
                <a:spcPts val="5959"/>
              </a:lnSpc>
              <a:buFont typeface="Arial"/>
              <a:buChar char="•"/>
            </a:pPr>
            <a:r>
              <a:rPr lang="en-US" sz="3274" u="none">
                <a:solidFill>
                  <a:srgbClr val="2E2E2E"/>
                </a:solidFill>
                <a:latin typeface="Montserrat"/>
              </a:rPr>
              <a:t>Legit companies have domain emails</a:t>
            </a:r>
          </a:p>
          <a:p>
            <a:pPr marL="706983" lvl="1" indent="-353492" algn="l">
              <a:lnSpc>
                <a:spcPts val="5959"/>
              </a:lnSpc>
              <a:buFont typeface="Arial"/>
              <a:buChar char="•"/>
            </a:pPr>
            <a:r>
              <a:rPr lang="en-US" sz="3274" u="none">
                <a:solidFill>
                  <a:srgbClr val="2E2E2E"/>
                </a:solidFill>
                <a:latin typeface="Montserrat"/>
              </a:rPr>
              <a:t> Emails without typos</a:t>
            </a:r>
          </a:p>
          <a:p>
            <a:pPr marL="706983" lvl="1" indent="-353492" algn="l">
              <a:lnSpc>
                <a:spcPts val="5959"/>
              </a:lnSpc>
              <a:buFont typeface="Arial"/>
              <a:buChar char="•"/>
            </a:pPr>
            <a:r>
              <a:rPr lang="en-US" sz="3274" u="none">
                <a:solidFill>
                  <a:srgbClr val="2E2E2E"/>
                </a:solidFill>
                <a:latin typeface="Montserrat"/>
              </a:rPr>
              <a:t> Companies don't send unsolicited attachments</a:t>
            </a:r>
          </a:p>
          <a:p>
            <a:pPr marL="706983" lvl="1" indent="-353492" algn="l">
              <a:lnSpc>
                <a:spcPts val="5959"/>
              </a:lnSpc>
              <a:buFont typeface="Arial"/>
              <a:buChar char="•"/>
            </a:pPr>
            <a:r>
              <a:rPr lang="en-US" sz="3274" u="none">
                <a:solidFill>
                  <a:srgbClr val="2E2E2E"/>
                </a:solidFill>
                <a:latin typeface="Montserrat"/>
              </a:rPr>
              <a:t>Company links match legitimate URLs</a:t>
            </a:r>
          </a:p>
        </p:txBody>
      </p:sp>
      <p:sp>
        <p:nvSpPr>
          <p:cNvPr id="4" name="TextBox 4"/>
          <p:cNvSpPr txBox="1"/>
          <p:nvPr/>
        </p:nvSpPr>
        <p:spPr>
          <a:xfrm>
            <a:off x="1028700" y="3156903"/>
            <a:ext cx="7042584" cy="3775987"/>
          </a:xfrm>
          <a:prstGeom prst="rect">
            <a:avLst/>
          </a:prstGeom>
        </p:spPr>
        <p:txBody>
          <a:bodyPr lIns="0" tIns="0" rIns="0" bIns="0" rtlCol="0" anchor="t">
            <a:spAutoFit/>
          </a:bodyPr>
          <a:lstStyle/>
          <a:p>
            <a:pPr marL="0" lvl="0" indent="0" algn="l">
              <a:lnSpc>
                <a:spcPts val="7372"/>
              </a:lnSpc>
              <a:spcBef>
                <a:spcPct val="0"/>
              </a:spcBef>
            </a:pPr>
            <a:r>
              <a:rPr lang="en-US" sz="7372">
                <a:solidFill>
                  <a:srgbClr val="2E2E2E"/>
                </a:solidFill>
                <a:latin typeface="Gliker SemiBold"/>
              </a:rPr>
              <a:t>TIPS TO RECOGNIZE A PHISHING EMAIL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3025" y="1837536"/>
            <a:ext cx="2461951" cy="801253"/>
          </a:xfrm>
          <a:prstGeom prst="rect">
            <a:avLst/>
          </a:prstGeom>
        </p:spPr>
      </p:pic>
      <p:sp>
        <p:nvSpPr>
          <p:cNvPr id="6" name="TextBox 6"/>
          <p:cNvSpPr txBox="1"/>
          <p:nvPr/>
        </p:nvSpPr>
        <p:spPr>
          <a:xfrm>
            <a:off x="3956795" y="4184328"/>
            <a:ext cx="10374411" cy="2070743"/>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LESSON 4: HOW TO AVOID MALWARE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8317825" y="563717"/>
            <a:ext cx="9221739" cy="8819484"/>
          </a:xfrm>
          <a:prstGeom prst="rect">
            <a:avLst/>
          </a:prstGeom>
        </p:spPr>
      </p:pic>
      <p:sp>
        <p:nvSpPr>
          <p:cNvPr id="3" name="TextBox 3"/>
          <p:cNvSpPr txBox="1"/>
          <p:nvPr/>
        </p:nvSpPr>
        <p:spPr>
          <a:xfrm>
            <a:off x="8613535" y="1678743"/>
            <a:ext cx="8630320" cy="7058837"/>
          </a:xfrm>
          <a:prstGeom prst="rect">
            <a:avLst/>
          </a:prstGeom>
        </p:spPr>
        <p:txBody>
          <a:bodyPr lIns="0" tIns="0" rIns="0" bIns="0" rtlCol="0" anchor="t">
            <a:spAutoFit/>
          </a:bodyPr>
          <a:lstStyle/>
          <a:p>
            <a:pPr marL="706984" lvl="1" indent="-353492" algn="l">
              <a:lnSpc>
                <a:spcPts val="7073"/>
              </a:lnSpc>
              <a:buFont typeface="Arial"/>
              <a:buChar char="•"/>
            </a:pPr>
            <a:r>
              <a:rPr lang="en-US" sz="3274">
                <a:solidFill>
                  <a:srgbClr val="2E2E2E"/>
                </a:solidFill>
                <a:latin typeface="Montserrat"/>
              </a:rPr>
              <a:t>Run antivirus and antimalware software like </a:t>
            </a:r>
            <a:r>
              <a:rPr lang="en-US" sz="3274">
                <a:solidFill>
                  <a:srgbClr val="2E2E2E"/>
                </a:solidFill>
                <a:latin typeface="Montserrat"/>
                <a:hlinkClick r:id="rId5" tooltip="http://www.bitdefender.com/"/>
              </a:rPr>
              <a:t>Bitdefender</a:t>
            </a:r>
            <a:r>
              <a:rPr lang="en-US" sz="3274">
                <a:solidFill>
                  <a:srgbClr val="2E2E2E"/>
                </a:solidFill>
                <a:latin typeface="Montserrat"/>
              </a:rPr>
              <a:t> or </a:t>
            </a:r>
            <a:r>
              <a:rPr lang="en-US" sz="3274">
                <a:solidFill>
                  <a:srgbClr val="2E2E2E"/>
                </a:solidFill>
                <a:latin typeface="Montserrat"/>
                <a:hlinkClick r:id="rId6" tooltip="http://us.norton.com/index.jsp"/>
              </a:rPr>
              <a:t>Norton</a:t>
            </a:r>
            <a:r>
              <a:rPr lang="en-US" sz="3274">
                <a:solidFill>
                  <a:srgbClr val="2E2E2E"/>
                </a:solidFill>
                <a:latin typeface="Montserrat"/>
              </a:rPr>
              <a:t>. </a:t>
            </a:r>
          </a:p>
          <a:p>
            <a:pPr marL="706984" lvl="1" indent="-353492" algn="l">
              <a:lnSpc>
                <a:spcPts val="7073"/>
              </a:lnSpc>
              <a:buFont typeface="Arial"/>
              <a:buChar char="•"/>
            </a:pPr>
            <a:r>
              <a:rPr lang="en-US" sz="3274" u="none">
                <a:solidFill>
                  <a:srgbClr val="2E2E2E"/>
                </a:solidFill>
                <a:latin typeface="Montserrat"/>
              </a:rPr>
              <a:t> Back up your files</a:t>
            </a:r>
          </a:p>
          <a:p>
            <a:pPr marL="706984" lvl="1" indent="-353492" algn="l">
              <a:lnSpc>
                <a:spcPts val="7073"/>
              </a:lnSpc>
              <a:buFont typeface="Arial"/>
              <a:buChar char="•"/>
            </a:pPr>
            <a:r>
              <a:rPr lang="en-US" sz="3274" u="none">
                <a:solidFill>
                  <a:srgbClr val="2E2E2E"/>
                </a:solidFill>
                <a:latin typeface="Montserrat"/>
              </a:rPr>
              <a:t>Avoid suspicious links and clickbait</a:t>
            </a:r>
          </a:p>
          <a:p>
            <a:pPr marL="706984" lvl="1" indent="-353492" algn="l">
              <a:lnSpc>
                <a:spcPts val="7073"/>
              </a:lnSpc>
              <a:buFont typeface="Arial"/>
              <a:buChar char="•"/>
            </a:pPr>
            <a:r>
              <a:rPr lang="en-US" sz="3274" u="none">
                <a:solidFill>
                  <a:srgbClr val="2E2E2E"/>
                </a:solidFill>
                <a:latin typeface="Montserrat"/>
              </a:rPr>
              <a:t>Block pop-up windows by default</a:t>
            </a:r>
          </a:p>
          <a:p>
            <a:pPr marL="706984" lvl="1" indent="-353492" algn="l">
              <a:lnSpc>
                <a:spcPts val="7073"/>
              </a:lnSpc>
              <a:buFont typeface="Arial"/>
              <a:buChar char="•"/>
            </a:pPr>
            <a:r>
              <a:rPr lang="en-US" sz="3274" u="none">
                <a:solidFill>
                  <a:srgbClr val="2E2E2E"/>
                </a:solidFill>
                <a:latin typeface="Montserrat"/>
              </a:rPr>
              <a:t>Search for information about websites</a:t>
            </a:r>
          </a:p>
          <a:p>
            <a:pPr algn="l">
              <a:lnSpc>
                <a:spcPts val="7073"/>
              </a:lnSpc>
            </a:pPr>
            <a:endParaRPr lang="en-US" sz="3274" u="none">
              <a:solidFill>
                <a:srgbClr val="2E2E2E"/>
              </a:solidFill>
              <a:latin typeface="Montserrat"/>
            </a:endParaRPr>
          </a:p>
        </p:txBody>
      </p:sp>
      <p:sp>
        <p:nvSpPr>
          <p:cNvPr id="4" name="TextBox 4"/>
          <p:cNvSpPr txBox="1"/>
          <p:nvPr/>
        </p:nvSpPr>
        <p:spPr>
          <a:xfrm>
            <a:off x="1028700" y="4089806"/>
            <a:ext cx="7042584" cy="1910181"/>
          </a:xfrm>
          <a:prstGeom prst="rect">
            <a:avLst/>
          </a:prstGeom>
        </p:spPr>
        <p:txBody>
          <a:bodyPr lIns="0" tIns="0" rIns="0" bIns="0" rtlCol="0" anchor="t">
            <a:spAutoFit/>
          </a:bodyPr>
          <a:lstStyle/>
          <a:p>
            <a:pPr marL="0" lvl="0" indent="0" algn="l">
              <a:lnSpc>
                <a:spcPts val="7372"/>
              </a:lnSpc>
              <a:spcBef>
                <a:spcPct val="0"/>
              </a:spcBef>
            </a:pPr>
            <a:r>
              <a:rPr lang="en-US" sz="7372">
                <a:solidFill>
                  <a:srgbClr val="2E2E2E"/>
                </a:solidFill>
                <a:latin typeface="Gliker SemiBold"/>
              </a:rPr>
              <a:t>TIPS TO AVOID MALWARE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485468" y="2177042"/>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694538" y="1086805"/>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913025" y="1837536"/>
            <a:ext cx="2461951" cy="801253"/>
          </a:xfrm>
          <a:prstGeom prst="rect">
            <a:avLst/>
          </a:prstGeom>
        </p:spPr>
      </p:pic>
      <p:sp>
        <p:nvSpPr>
          <p:cNvPr id="6" name="TextBox 6"/>
          <p:cNvSpPr txBox="1"/>
          <p:nvPr/>
        </p:nvSpPr>
        <p:spPr>
          <a:xfrm>
            <a:off x="3956795" y="4184328"/>
            <a:ext cx="10374411" cy="3081262"/>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LESSON 5: SOCIAL MEDIA PRIVACY BASICS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543550" y="1543050"/>
            <a:ext cx="7200900" cy="7200900"/>
          </a:xfrm>
          <a:prstGeom prst="rect">
            <a:avLst/>
          </a:prstGeom>
        </p:spPr>
      </p:pic>
      <p:pic>
        <p:nvPicPr>
          <p:cNvPr id="3" name="Picture 3"/>
          <p:cNvPicPr>
            <a:picLocks noChangeAspect="1"/>
          </p:cNvPicPr>
          <p:nvPr/>
        </p:nvPicPr>
        <p:blipFill>
          <a:blip r:embed="rId5"/>
          <a:srcRect/>
          <a:stretch>
            <a:fillRect/>
          </a:stretch>
        </p:blipFill>
        <p:spPr>
          <a:xfrm>
            <a:off x="2120646" y="5143500"/>
            <a:ext cx="2746629"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17050" y="1028700"/>
            <a:ext cx="3842250" cy="32554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17050" y="6022271"/>
            <a:ext cx="3803026" cy="323602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6117" y="1028700"/>
            <a:ext cx="4341061" cy="3086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2737"/>
          <a:stretch>
            <a:fillRect/>
          </a:stretch>
        </p:blipFill>
        <p:spPr>
          <a:xfrm rot="-5400000">
            <a:off x="7750944" y="-2690653"/>
            <a:ext cx="2786112" cy="1022481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89083" y="4068339"/>
            <a:ext cx="6109835" cy="6218661"/>
          </a:xfrm>
          <a:prstGeom prst="rect">
            <a:avLst/>
          </a:prstGeom>
        </p:spPr>
      </p:pic>
      <p:sp>
        <p:nvSpPr>
          <p:cNvPr id="4" name="TextBox 4"/>
          <p:cNvSpPr txBox="1"/>
          <p:nvPr/>
        </p:nvSpPr>
        <p:spPr>
          <a:xfrm>
            <a:off x="5178740" y="1785944"/>
            <a:ext cx="8991381" cy="1657968"/>
          </a:xfrm>
          <a:prstGeom prst="rect">
            <a:avLst/>
          </a:prstGeom>
        </p:spPr>
        <p:txBody>
          <a:bodyPr lIns="0" tIns="0" rIns="0" bIns="0" rtlCol="0" anchor="t">
            <a:spAutoFit/>
          </a:bodyPr>
          <a:lstStyle/>
          <a:p>
            <a:pPr algn="ctr">
              <a:lnSpc>
                <a:spcPts val="6399"/>
              </a:lnSpc>
            </a:pPr>
            <a:r>
              <a:rPr lang="en-US" sz="6399">
                <a:solidFill>
                  <a:srgbClr val="FA8068"/>
                </a:solidFill>
                <a:latin typeface="Gliker SemiBold"/>
              </a:rPr>
              <a:t>THINK BEFORE YOU SHARE!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2737"/>
          <a:stretch>
            <a:fillRect/>
          </a:stretch>
        </p:blipFill>
        <p:spPr>
          <a:xfrm rot="-5400000">
            <a:off x="7619494" y="-3041614"/>
            <a:ext cx="3049012" cy="11189640"/>
          </a:xfrm>
          <a:prstGeom prst="rect">
            <a:avLst/>
          </a:prstGeom>
        </p:spPr>
      </p:pic>
      <p:sp>
        <p:nvSpPr>
          <p:cNvPr id="4" name="TextBox 4"/>
          <p:cNvSpPr txBox="1"/>
          <p:nvPr/>
        </p:nvSpPr>
        <p:spPr>
          <a:xfrm>
            <a:off x="5178740" y="1785944"/>
            <a:ext cx="8991381" cy="1657968"/>
          </a:xfrm>
          <a:prstGeom prst="rect">
            <a:avLst/>
          </a:prstGeom>
        </p:spPr>
        <p:txBody>
          <a:bodyPr lIns="0" tIns="0" rIns="0" bIns="0" rtlCol="0" anchor="t">
            <a:spAutoFit/>
          </a:bodyPr>
          <a:lstStyle/>
          <a:p>
            <a:pPr algn="ctr">
              <a:lnSpc>
                <a:spcPts val="6399"/>
              </a:lnSpc>
            </a:pPr>
            <a:r>
              <a:rPr lang="en-US" sz="6399">
                <a:solidFill>
                  <a:srgbClr val="FA8068"/>
                </a:solidFill>
                <a:latin typeface="Gliker SemiBold"/>
              </a:rPr>
              <a:t>REVIEW PRIVACY SETTINGS</a:t>
            </a:r>
          </a:p>
        </p:txBody>
      </p:sp>
      <p:pic>
        <p:nvPicPr>
          <p:cNvPr id="5" name="Picture 4" descr="Download Web Security 15 HQ PNG Image | FreePNGIm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700" y="3771900"/>
            <a:ext cx="6324600" cy="6324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330511" y="1661460"/>
            <a:ext cx="3198231" cy="5932917"/>
            <a:chOff x="0" y="0"/>
            <a:chExt cx="1003455" cy="1861471"/>
          </a:xfrm>
        </p:grpSpPr>
        <p:sp>
          <p:nvSpPr>
            <p:cNvPr id="3" name="Freeform 3"/>
            <p:cNvSpPr/>
            <p:nvPr/>
          </p:nvSpPr>
          <p:spPr>
            <a:xfrm>
              <a:off x="0" y="0"/>
              <a:ext cx="1003455" cy="1861471"/>
            </a:xfrm>
            <a:custGeom>
              <a:avLst/>
              <a:gdLst/>
              <a:ahLst/>
              <a:cxnLst/>
              <a:rect l="l" t="t" r="r" b="b"/>
              <a:pathLst>
                <a:path w="1003455" h="1861471">
                  <a:moveTo>
                    <a:pt x="0" y="0"/>
                  </a:moveTo>
                  <a:lnTo>
                    <a:pt x="1003455" y="0"/>
                  </a:lnTo>
                  <a:lnTo>
                    <a:pt x="1003455" y="1861471"/>
                  </a:lnTo>
                  <a:lnTo>
                    <a:pt x="0" y="1861471"/>
                  </a:lnTo>
                  <a:close/>
                </a:path>
              </a:pathLst>
            </a:custGeom>
            <a:solidFill>
              <a:srgbClr val="FFFFFF"/>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4539581" y="571223"/>
            <a:ext cx="5932917" cy="811339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58068" y="1321954"/>
            <a:ext cx="2461951" cy="801253"/>
          </a:xfrm>
          <a:prstGeom prst="rect">
            <a:avLst/>
          </a:prstGeom>
        </p:spPr>
      </p:pic>
      <p:sp>
        <p:nvSpPr>
          <p:cNvPr id="6" name="TextBox 6"/>
          <p:cNvSpPr txBox="1"/>
          <p:nvPr/>
        </p:nvSpPr>
        <p:spPr>
          <a:xfrm>
            <a:off x="3801838" y="3001522"/>
            <a:ext cx="10374411" cy="4091781"/>
          </a:xfrm>
          <a:prstGeom prst="rect">
            <a:avLst/>
          </a:prstGeom>
        </p:spPr>
        <p:txBody>
          <a:bodyPr lIns="0" tIns="0" rIns="0" bIns="0" rtlCol="0" anchor="t">
            <a:spAutoFit/>
          </a:bodyPr>
          <a:lstStyle/>
          <a:p>
            <a:pPr algn="ctr">
              <a:lnSpc>
                <a:spcPts val="7956"/>
              </a:lnSpc>
            </a:pPr>
            <a:r>
              <a:rPr lang="en-US" sz="7956">
                <a:solidFill>
                  <a:srgbClr val="2E2E2E"/>
                </a:solidFill>
                <a:latin typeface="Gliker SemiBold"/>
              </a:rPr>
              <a:t>DO YOU HAVE TIPS YOU WOULD LIKE TO SHARE WITH OTHERS?</a:t>
            </a: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556343" y="3601470"/>
            <a:ext cx="6125075" cy="616994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393418" y="5790435"/>
            <a:ext cx="7063035" cy="39809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sp>
        <p:nvSpPr>
          <p:cNvPr id="2" name="TextBox 2"/>
          <p:cNvSpPr txBox="1"/>
          <p:nvPr/>
        </p:nvSpPr>
        <p:spPr>
          <a:xfrm>
            <a:off x="9444526" y="782479"/>
            <a:ext cx="7814774" cy="9504521"/>
          </a:xfrm>
          <a:prstGeom prst="rect">
            <a:avLst/>
          </a:prstGeom>
        </p:spPr>
        <p:txBody>
          <a:bodyPr lIns="0" tIns="0" rIns="0" bIns="0" rtlCol="0" anchor="t">
            <a:spAutoFit/>
          </a:bodyPr>
          <a:lstStyle/>
          <a:p>
            <a:pPr>
              <a:lnSpc>
                <a:spcPts val="3806"/>
              </a:lnSpc>
            </a:pPr>
            <a:r>
              <a:rPr lang="en-US" sz="2537">
                <a:solidFill>
                  <a:srgbClr val="2E2E2E"/>
                </a:solidFill>
                <a:latin typeface="Montserrat Semi-Bold Italics"/>
              </a:rPr>
              <a:t>Cybersecurity</a:t>
            </a:r>
            <a:r>
              <a:rPr lang="en-US" sz="2537">
                <a:solidFill>
                  <a:srgbClr val="2E2E2E"/>
                </a:solidFill>
                <a:latin typeface="Montserrat Semi-Bold"/>
              </a:rPr>
              <a:t>. (n.d.). Internet Safety 101. </a:t>
            </a:r>
          </a:p>
          <a:p>
            <a:pPr>
              <a:lnSpc>
                <a:spcPts val="3806"/>
              </a:lnSpc>
            </a:pPr>
            <a:r>
              <a:rPr lang="en-US" sz="2537">
                <a:solidFill>
                  <a:srgbClr val="2E2E2E"/>
                </a:solidFill>
                <a:latin typeface="Montserrat Semi-Bold"/>
              </a:rPr>
              <a:t>Retrieved December 29, 2022, from https://internetsafety101.org/security101-intro</a:t>
            </a:r>
          </a:p>
          <a:p>
            <a:pPr>
              <a:lnSpc>
                <a:spcPts val="3806"/>
              </a:lnSpc>
            </a:pPr>
            <a:endParaRPr lang="en-US" sz="2537">
              <a:solidFill>
                <a:srgbClr val="2E2E2E"/>
              </a:solidFill>
              <a:latin typeface="Montserrat Semi-Bold"/>
            </a:endParaRPr>
          </a:p>
          <a:p>
            <a:pPr>
              <a:lnSpc>
                <a:spcPts val="3806"/>
              </a:lnSpc>
            </a:pPr>
            <a:endParaRPr lang="en-US" sz="2537">
              <a:solidFill>
                <a:srgbClr val="2E2E2E"/>
              </a:solidFill>
              <a:latin typeface="Montserrat Semi-Bold"/>
            </a:endParaRPr>
          </a:p>
          <a:p>
            <a:pPr>
              <a:lnSpc>
                <a:spcPts val="3806"/>
              </a:lnSpc>
            </a:pPr>
            <a:r>
              <a:rPr lang="en-US" sz="2537">
                <a:solidFill>
                  <a:srgbClr val="2E2E2E"/>
                </a:solidFill>
                <a:latin typeface="Montserrat Semi-Bold"/>
              </a:rPr>
              <a:t>Dashlane. (2022, June 7). </a:t>
            </a:r>
            <a:r>
              <a:rPr lang="en-US" sz="2537">
                <a:solidFill>
                  <a:srgbClr val="2E2E2E"/>
                </a:solidFill>
                <a:latin typeface="Montserrat Semi-Bold Italics"/>
              </a:rPr>
              <a:t>2-Factor Authentication 101: What It Is and Why It Matters.</a:t>
            </a:r>
            <a:r>
              <a:rPr lang="en-US" sz="2537">
                <a:solidFill>
                  <a:srgbClr val="2E2E2E"/>
                </a:solidFill>
                <a:latin typeface="Montserrat Semi-Bold"/>
              </a:rPr>
              <a:t> https://blog.dashlane.com/2-factor-authentication-101/</a:t>
            </a:r>
          </a:p>
          <a:p>
            <a:pPr>
              <a:lnSpc>
                <a:spcPts val="3806"/>
              </a:lnSpc>
            </a:pPr>
            <a:endParaRPr lang="en-US" sz="2537">
              <a:solidFill>
                <a:srgbClr val="2E2E2E"/>
              </a:solidFill>
              <a:latin typeface="Montserrat Semi-Bold"/>
            </a:endParaRPr>
          </a:p>
          <a:p>
            <a:pPr>
              <a:lnSpc>
                <a:spcPts val="3806"/>
              </a:lnSpc>
            </a:pPr>
            <a:r>
              <a:rPr lang="en-US" sz="2537">
                <a:solidFill>
                  <a:srgbClr val="2E2E2E"/>
                </a:solidFill>
                <a:latin typeface="Montserrat Semi-Bold"/>
              </a:rPr>
              <a:t>Ellis, D. (n.d). </a:t>
            </a:r>
            <a:r>
              <a:rPr lang="en-US" sz="2537">
                <a:solidFill>
                  <a:srgbClr val="2E2E2E"/>
                </a:solidFill>
                <a:latin typeface="Montserrat Semi-Bold Italics"/>
              </a:rPr>
              <a:t>7 Ways to Recognize a Phishing Email</a:t>
            </a:r>
            <a:r>
              <a:rPr lang="en-US" sz="2537">
                <a:solidFill>
                  <a:srgbClr val="2E2E2E"/>
                </a:solidFill>
                <a:latin typeface="Montserrat Semi-Bold"/>
              </a:rPr>
              <a:t>. https://www.securitymetrics.com/blog/7-ways-recognize-phishing-email</a:t>
            </a:r>
          </a:p>
          <a:p>
            <a:pPr>
              <a:lnSpc>
                <a:spcPts val="3806"/>
              </a:lnSpc>
            </a:pPr>
            <a:endParaRPr lang="en-US" sz="2537">
              <a:solidFill>
                <a:srgbClr val="2E2E2E"/>
              </a:solidFill>
              <a:latin typeface="Montserrat Semi-Bold"/>
            </a:endParaRPr>
          </a:p>
          <a:p>
            <a:pPr>
              <a:lnSpc>
                <a:spcPts val="3806"/>
              </a:lnSpc>
            </a:pPr>
            <a:endParaRPr lang="en-US" sz="2537">
              <a:solidFill>
                <a:srgbClr val="2E2E2E"/>
              </a:solidFill>
              <a:latin typeface="Montserrat Semi-Bold"/>
            </a:endParaRPr>
          </a:p>
          <a:p>
            <a:pPr>
              <a:lnSpc>
                <a:spcPts val="3806"/>
              </a:lnSpc>
            </a:pPr>
            <a:r>
              <a:rPr lang="en-US" sz="2537">
                <a:solidFill>
                  <a:srgbClr val="2E2E2E"/>
                </a:solidFill>
                <a:latin typeface="Montserrat Semi-Bold"/>
              </a:rPr>
              <a:t>GFCGlobal. (n.d.). </a:t>
            </a:r>
            <a:r>
              <a:rPr lang="en-US" sz="2537">
                <a:solidFill>
                  <a:srgbClr val="2E2E2E"/>
                </a:solidFill>
                <a:latin typeface="Montserrat Semi-Bold Italics"/>
              </a:rPr>
              <a:t>Internet Safety</a:t>
            </a:r>
            <a:r>
              <a:rPr lang="en-US" sz="2537">
                <a:solidFill>
                  <a:srgbClr val="2E2E2E"/>
                </a:solidFill>
                <a:latin typeface="Montserrat Semi-Bold"/>
              </a:rPr>
              <a:t>.  https://edu.gcfglobal.org/en/internetsafety/introduction-to-internet-safety/1/</a:t>
            </a:r>
          </a:p>
          <a:p>
            <a:pPr>
              <a:lnSpc>
                <a:spcPts val="3806"/>
              </a:lnSpc>
            </a:pPr>
            <a:endParaRPr lang="en-US" sz="2537">
              <a:solidFill>
                <a:srgbClr val="2E2E2E"/>
              </a:solidFill>
              <a:latin typeface="Montserrat Semi-Bold"/>
            </a:endParaRPr>
          </a:p>
          <a:p>
            <a:pPr marL="0" lvl="0" indent="0" algn="l">
              <a:lnSpc>
                <a:spcPts val="3806"/>
              </a:lnSpc>
              <a:spcBef>
                <a:spcPct val="0"/>
              </a:spcBef>
            </a:pPr>
            <a:endParaRPr lang="en-US" sz="2537">
              <a:solidFill>
                <a:srgbClr val="2E2E2E"/>
              </a:solidFill>
              <a:latin typeface="Montserrat Semi-Bold"/>
            </a:endParaRPr>
          </a:p>
        </p:txBody>
      </p:sp>
      <p:sp>
        <p:nvSpPr>
          <p:cNvPr id="3" name="TextBox 3"/>
          <p:cNvSpPr txBox="1"/>
          <p:nvPr/>
        </p:nvSpPr>
        <p:spPr>
          <a:xfrm>
            <a:off x="1028700" y="2446112"/>
            <a:ext cx="7821221" cy="1219200"/>
          </a:xfrm>
          <a:prstGeom prst="rect">
            <a:avLst/>
          </a:prstGeom>
        </p:spPr>
        <p:txBody>
          <a:bodyPr lIns="0" tIns="0" rIns="0" bIns="0" rtlCol="0" anchor="t">
            <a:spAutoFit/>
          </a:bodyPr>
          <a:lstStyle/>
          <a:p>
            <a:pPr marL="0" lvl="0" indent="0">
              <a:lnSpc>
                <a:spcPts val="9600"/>
              </a:lnSpc>
              <a:spcBef>
                <a:spcPct val="0"/>
              </a:spcBef>
            </a:pPr>
            <a:r>
              <a:rPr lang="en-US" sz="8000">
                <a:solidFill>
                  <a:srgbClr val="2E2E2E"/>
                </a:solidFill>
                <a:latin typeface="Gliker SemiBold"/>
              </a:rPr>
              <a:t>BIBLIOGRAPHY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543550" y="1543050"/>
            <a:ext cx="7200900" cy="7200900"/>
          </a:xfrm>
          <a:prstGeom prst="rect">
            <a:avLst/>
          </a:prstGeom>
        </p:spPr>
      </p:pic>
      <p:pic>
        <p:nvPicPr>
          <p:cNvPr id="3" name="Picture 3"/>
          <p:cNvPicPr>
            <a:picLocks noChangeAspect="1"/>
          </p:cNvPicPr>
          <p:nvPr/>
        </p:nvPicPr>
        <p:blipFill>
          <a:blip r:embed="rId5"/>
          <a:srcRect/>
          <a:stretch>
            <a:fillRect/>
          </a:stretch>
        </p:blipFill>
        <p:spPr>
          <a:xfrm>
            <a:off x="2120646" y="5143500"/>
            <a:ext cx="2746629"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17050" y="1028700"/>
            <a:ext cx="3842250" cy="32554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17050" y="6022271"/>
            <a:ext cx="3803026" cy="323602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6117" y="1028700"/>
            <a:ext cx="4341061" cy="30861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83552" y="1028700"/>
            <a:ext cx="2566193" cy="269352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83552" y="4946763"/>
            <a:ext cx="2566193" cy="269352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055079" y="1543050"/>
            <a:ext cx="2566193" cy="269352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703354" y="6293524"/>
            <a:ext cx="2566193" cy="26935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855" r="1337" b="40128"/>
          <a:stretch>
            <a:fillRect/>
          </a:stretch>
        </p:blipFill>
        <p:spPr>
          <a:xfrm>
            <a:off x="8317825" y="563717"/>
            <a:ext cx="9221739" cy="8819484"/>
          </a:xfrm>
          <a:prstGeom prst="rect">
            <a:avLst/>
          </a:prstGeom>
        </p:spPr>
      </p:pic>
      <p:sp>
        <p:nvSpPr>
          <p:cNvPr id="3" name="TextBox 3"/>
          <p:cNvSpPr txBox="1"/>
          <p:nvPr/>
        </p:nvSpPr>
        <p:spPr>
          <a:xfrm>
            <a:off x="8658746" y="1222961"/>
            <a:ext cx="8539897" cy="7631528"/>
          </a:xfrm>
          <a:prstGeom prst="rect">
            <a:avLst/>
          </a:prstGeom>
        </p:spPr>
        <p:txBody>
          <a:bodyPr lIns="0" tIns="0" rIns="0" bIns="0" rtlCol="0" anchor="t">
            <a:spAutoFit/>
          </a:bodyPr>
          <a:lstStyle/>
          <a:p>
            <a:pPr marL="804133" lvl="1" indent="-402066" algn="l">
              <a:lnSpc>
                <a:spcPts val="6778"/>
              </a:lnSpc>
              <a:buFont typeface="Arial"/>
              <a:buChar char="•"/>
            </a:pPr>
            <a:r>
              <a:rPr lang="en-US" sz="3724">
                <a:solidFill>
                  <a:srgbClr val="2E2E2E"/>
                </a:solidFill>
                <a:latin typeface="Montserrat"/>
              </a:rPr>
              <a:t> </a:t>
            </a:r>
            <a:r>
              <a:rPr lang="en-US" sz="3724" u="none">
                <a:solidFill>
                  <a:srgbClr val="2E2E2E"/>
                </a:solidFill>
                <a:latin typeface="Montserrat"/>
              </a:rPr>
              <a:t>Never use personal information</a:t>
            </a:r>
          </a:p>
          <a:p>
            <a:pPr marL="804133" lvl="1" indent="-402066" algn="l">
              <a:lnSpc>
                <a:spcPts val="6778"/>
              </a:lnSpc>
              <a:buFont typeface="Arial"/>
              <a:buChar char="•"/>
            </a:pPr>
            <a:r>
              <a:rPr lang="en-US" sz="3724" u="none">
                <a:solidFill>
                  <a:srgbClr val="2E2E2E"/>
                </a:solidFill>
                <a:latin typeface="Montserrat"/>
              </a:rPr>
              <a:t> Use a longer password</a:t>
            </a:r>
          </a:p>
          <a:p>
            <a:pPr marL="804133" lvl="1" indent="-402066" algn="l">
              <a:lnSpc>
                <a:spcPts val="6778"/>
              </a:lnSpc>
              <a:buFont typeface="Arial"/>
              <a:buChar char="•"/>
            </a:pPr>
            <a:r>
              <a:rPr lang="en-US" sz="3724" u="none">
                <a:solidFill>
                  <a:srgbClr val="2E2E2E"/>
                </a:solidFill>
                <a:latin typeface="Montserrat"/>
              </a:rPr>
              <a:t> Don't reuse it</a:t>
            </a:r>
          </a:p>
          <a:p>
            <a:pPr marL="804133" lvl="1" indent="-402066" algn="l">
              <a:lnSpc>
                <a:spcPts val="6778"/>
              </a:lnSpc>
              <a:buFont typeface="Arial"/>
              <a:buChar char="•"/>
            </a:pPr>
            <a:r>
              <a:rPr lang="en-US" sz="3724" u="none">
                <a:solidFill>
                  <a:srgbClr val="2E2E2E"/>
                </a:solidFill>
                <a:latin typeface="Montserrat"/>
              </a:rPr>
              <a:t> Include numbers, symbols, uppercase letters, and lowercase letters</a:t>
            </a:r>
          </a:p>
          <a:p>
            <a:pPr marL="804133" lvl="1" indent="-402066" algn="l">
              <a:lnSpc>
                <a:spcPts val="6778"/>
              </a:lnSpc>
              <a:buFont typeface="Arial"/>
              <a:buChar char="•"/>
            </a:pPr>
            <a:r>
              <a:rPr lang="en-US" sz="3724" u="none">
                <a:solidFill>
                  <a:srgbClr val="2E2E2E"/>
                </a:solidFill>
                <a:latin typeface="Montserrat"/>
              </a:rPr>
              <a:t> Avoid words that can be found in the dictionary</a:t>
            </a:r>
          </a:p>
          <a:p>
            <a:pPr marL="804133" lvl="1" indent="-402066" algn="l">
              <a:lnSpc>
                <a:spcPts val="6778"/>
              </a:lnSpc>
              <a:buFont typeface="Arial"/>
              <a:buChar char="•"/>
            </a:pPr>
            <a:r>
              <a:rPr lang="en-US" sz="3724" u="none">
                <a:solidFill>
                  <a:srgbClr val="2E2E2E"/>
                </a:solidFill>
                <a:latin typeface="Montserrat"/>
              </a:rPr>
              <a:t> Use a password generator</a:t>
            </a:r>
          </a:p>
        </p:txBody>
      </p:sp>
      <p:sp>
        <p:nvSpPr>
          <p:cNvPr id="4" name="TextBox 4"/>
          <p:cNvSpPr txBox="1"/>
          <p:nvPr/>
        </p:nvSpPr>
        <p:spPr>
          <a:xfrm>
            <a:off x="1028700" y="2870056"/>
            <a:ext cx="7042584" cy="3775987"/>
          </a:xfrm>
          <a:prstGeom prst="rect">
            <a:avLst/>
          </a:prstGeom>
        </p:spPr>
        <p:txBody>
          <a:bodyPr lIns="0" tIns="0" rIns="0" bIns="0" rtlCol="0" anchor="t">
            <a:spAutoFit/>
          </a:bodyPr>
          <a:lstStyle/>
          <a:p>
            <a:pPr marL="0" lvl="0" indent="0" algn="l">
              <a:lnSpc>
                <a:spcPts val="7372"/>
              </a:lnSpc>
              <a:spcBef>
                <a:spcPct val="0"/>
              </a:spcBef>
            </a:pPr>
            <a:r>
              <a:rPr lang="en-US" sz="7372" u="none">
                <a:solidFill>
                  <a:srgbClr val="2E2E2E"/>
                </a:solidFill>
                <a:latin typeface="Gliker SemiBold"/>
              </a:rPr>
              <a:t>TIPS FOR CREATING STRONG PASSWORDS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grpSp>
        <p:nvGrpSpPr>
          <p:cNvPr id="2" name="Group 2"/>
          <p:cNvGrpSpPr/>
          <p:nvPr/>
        </p:nvGrpSpPr>
        <p:grpSpPr>
          <a:xfrm>
            <a:off x="11736374" y="1912402"/>
            <a:ext cx="3051191" cy="6462197"/>
            <a:chOff x="0" y="0"/>
            <a:chExt cx="878912" cy="1861471"/>
          </a:xfrm>
        </p:grpSpPr>
        <p:sp>
          <p:nvSpPr>
            <p:cNvPr id="3" name="Freeform 3"/>
            <p:cNvSpPr/>
            <p:nvPr/>
          </p:nvSpPr>
          <p:spPr>
            <a:xfrm>
              <a:off x="0" y="0"/>
              <a:ext cx="878912" cy="1861471"/>
            </a:xfrm>
            <a:custGeom>
              <a:avLst/>
              <a:gdLst/>
              <a:ahLst/>
              <a:cxnLst/>
              <a:rect l="l" t="t" r="r" b="b"/>
              <a:pathLst>
                <a:path w="878912" h="1861471">
                  <a:moveTo>
                    <a:pt x="0" y="0"/>
                  </a:moveTo>
                  <a:lnTo>
                    <a:pt x="878912" y="0"/>
                  </a:lnTo>
                  <a:lnTo>
                    <a:pt x="878912" y="1861471"/>
                  </a:lnTo>
                  <a:lnTo>
                    <a:pt x="0" y="1861471"/>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687932" y="724904"/>
            <a:ext cx="6462197" cy="88371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13025" y="1511775"/>
            <a:ext cx="2461951" cy="8012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213544" y="2313028"/>
            <a:ext cx="5759615" cy="1151923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4068252"/>
            <a:ext cx="5888466" cy="5438802"/>
          </a:xfrm>
          <a:prstGeom prst="rect">
            <a:avLst/>
          </a:prstGeom>
        </p:spPr>
      </p:pic>
      <p:sp>
        <p:nvSpPr>
          <p:cNvPr id="8" name="TextBox 8"/>
          <p:cNvSpPr txBox="1"/>
          <p:nvPr/>
        </p:nvSpPr>
        <p:spPr>
          <a:xfrm>
            <a:off x="6074456" y="3009127"/>
            <a:ext cx="6139088" cy="3024007"/>
          </a:xfrm>
          <a:prstGeom prst="rect">
            <a:avLst/>
          </a:prstGeom>
        </p:spPr>
        <p:txBody>
          <a:bodyPr lIns="0" tIns="0" rIns="0" bIns="0" rtlCol="0" anchor="t">
            <a:spAutoFit/>
          </a:bodyPr>
          <a:lstStyle/>
          <a:p>
            <a:pPr algn="ctr">
              <a:lnSpc>
                <a:spcPts val="7851"/>
              </a:lnSpc>
            </a:pPr>
            <a:r>
              <a:rPr lang="en-US" sz="7851">
                <a:solidFill>
                  <a:srgbClr val="2E2E2E"/>
                </a:solidFill>
                <a:latin typeface="Gliker SemiBold"/>
              </a:rPr>
              <a:t>LET'S</a:t>
            </a:r>
          </a:p>
          <a:p>
            <a:pPr algn="ctr">
              <a:lnSpc>
                <a:spcPts val="7851"/>
              </a:lnSpc>
            </a:pPr>
            <a:r>
              <a:rPr lang="en-US" sz="7851">
                <a:solidFill>
                  <a:srgbClr val="2E2E2E"/>
                </a:solidFill>
                <a:latin typeface="Gliker SemiBold"/>
              </a:rPr>
              <a:t>SEE SOME EXAMPLES!</a:t>
            </a:r>
          </a:p>
        </p:txBody>
      </p:sp>
      <p:sp>
        <p:nvSpPr>
          <p:cNvPr id="9" name="TextBox 9"/>
          <p:cNvSpPr txBox="1"/>
          <p:nvPr/>
        </p:nvSpPr>
        <p:spPr>
          <a:xfrm>
            <a:off x="5721875" y="6557782"/>
            <a:ext cx="6844250" cy="440690"/>
          </a:xfrm>
          <a:prstGeom prst="rect">
            <a:avLst/>
          </a:prstGeom>
        </p:spPr>
        <p:txBody>
          <a:bodyPr lIns="0" tIns="0" rIns="0" bIns="0" rtlCol="0" anchor="t">
            <a:spAutoFit/>
          </a:bodyPr>
          <a:lstStyle/>
          <a:p>
            <a:pPr marL="0" lvl="0" indent="0" algn="ctr">
              <a:lnSpc>
                <a:spcPts val="3639"/>
              </a:lnSpc>
            </a:pPr>
            <a:r>
              <a:rPr lang="en-US" sz="2799">
                <a:solidFill>
                  <a:srgbClr val="2E2E2E"/>
                </a:solidFill>
                <a:latin typeface="Montserrat Semi-Bold"/>
              </a:rPr>
              <a:t>Are You Ready?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9144000" y="1483426"/>
            <a:ext cx="7654018" cy="732014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3418067"/>
            <a:ext cx="7663110" cy="6868933"/>
          </a:xfrm>
          <a:prstGeom prst="rect">
            <a:avLst/>
          </a:prstGeom>
        </p:spPr>
      </p:pic>
      <p:sp>
        <p:nvSpPr>
          <p:cNvPr id="4" name="TextBox 4"/>
          <p:cNvSpPr txBox="1"/>
          <p:nvPr/>
        </p:nvSpPr>
        <p:spPr>
          <a:xfrm>
            <a:off x="9886667" y="2678534"/>
            <a:ext cx="6759816" cy="1816100"/>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Password: brian12kate5</a:t>
            </a:r>
          </a:p>
        </p:txBody>
      </p:sp>
      <p:sp>
        <p:nvSpPr>
          <p:cNvPr id="5" name="TextBox 5"/>
          <p:cNvSpPr txBox="1"/>
          <p:nvPr/>
        </p:nvSpPr>
        <p:spPr>
          <a:xfrm>
            <a:off x="9886667" y="5086350"/>
            <a:ext cx="5175538" cy="2871731"/>
          </a:xfrm>
          <a:prstGeom prst="rect">
            <a:avLst/>
          </a:prstGeom>
        </p:spPr>
        <p:txBody>
          <a:bodyPr lIns="0" tIns="0" rIns="0" bIns="0" rtlCol="0" anchor="t">
            <a:spAutoFit/>
          </a:bodyPr>
          <a:lstStyle/>
          <a:p>
            <a:pPr marL="0" lvl="0" indent="0">
              <a:lnSpc>
                <a:spcPts val="4586"/>
              </a:lnSpc>
            </a:pPr>
            <a:r>
              <a:rPr lang="en-US" sz="3276">
                <a:solidFill>
                  <a:srgbClr val="2E2E2E"/>
                </a:solidFill>
                <a:latin typeface="Montserrat"/>
              </a:rPr>
              <a:t>"I doubt anyone could guess my password! It's my kids' names and ages. Who else would know that?"</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2737"/>
          <a:stretch>
            <a:fillRect/>
          </a:stretch>
        </p:blipFill>
        <p:spPr>
          <a:xfrm rot="-5400000">
            <a:off x="3307365" y="-1364099"/>
            <a:ext cx="1551817" cy="5695050"/>
          </a:xfrm>
          <a:prstGeom prst="rect">
            <a:avLst/>
          </a:prstGeom>
        </p:spPr>
      </p:pic>
      <p:sp>
        <p:nvSpPr>
          <p:cNvPr id="7" name="TextBox 7"/>
          <p:cNvSpPr txBox="1"/>
          <p:nvPr/>
        </p:nvSpPr>
        <p:spPr>
          <a:xfrm>
            <a:off x="2065125" y="1096576"/>
            <a:ext cx="4576230" cy="840375"/>
          </a:xfrm>
          <a:prstGeom prst="rect">
            <a:avLst/>
          </a:prstGeom>
        </p:spPr>
        <p:txBody>
          <a:bodyPr lIns="0" tIns="0" rIns="0" bIns="0" rtlCol="0" anchor="t">
            <a:spAutoFit/>
          </a:bodyPr>
          <a:lstStyle/>
          <a:p>
            <a:pPr>
              <a:lnSpc>
                <a:spcPts val="3256"/>
              </a:lnSpc>
            </a:pPr>
            <a:r>
              <a:rPr lang="en-US" sz="3256">
                <a:solidFill>
                  <a:srgbClr val="FA8068"/>
                </a:solidFill>
                <a:latin typeface="Gliker SemiBold"/>
              </a:rPr>
              <a:t>IS THIS PASSWORD STRONG OR NOT?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9144000" y="1483426"/>
            <a:ext cx="7654018" cy="732014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2737"/>
          <a:stretch>
            <a:fillRect/>
          </a:stretch>
        </p:blipFill>
        <p:spPr>
          <a:xfrm rot="-5400000">
            <a:off x="3307365" y="-1364099"/>
            <a:ext cx="1551817" cy="5695050"/>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96909" y="3219397"/>
            <a:ext cx="7712662" cy="7067603"/>
          </a:xfrm>
          <a:prstGeom prst="rect">
            <a:avLst/>
          </a:prstGeom>
        </p:spPr>
      </p:pic>
      <p:sp>
        <p:nvSpPr>
          <p:cNvPr id="5" name="TextBox 5"/>
          <p:cNvSpPr txBox="1"/>
          <p:nvPr/>
        </p:nvSpPr>
        <p:spPr>
          <a:xfrm>
            <a:off x="9515333" y="2669009"/>
            <a:ext cx="6911351" cy="1566742"/>
          </a:xfrm>
          <a:prstGeom prst="rect">
            <a:avLst/>
          </a:prstGeom>
        </p:spPr>
        <p:txBody>
          <a:bodyPr lIns="0" tIns="0" rIns="0" bIns="0" rtlCol="0" anchor="t">
            <a:spAutoFit/>
          </a:bodyPr>
          <a:lstStyle/>
          <a:p>
            <a:pPr>
              <a:lnSpc>
                <a:spcPts val="6093"/>
              </a:lnSpc>
            </a:pPr>
            <a:r>
              <a:rPr lang="en-US" sz="6093">
                <a:solidFill>
                  <a:srgbClr val="2E2E2E"/>
                </a:solidFill>
                <a:latin typeface="Gliker SemiBold"/>
              </a:rPr>
              <a:t>Password: chEwbAccAp!ZZa</a:t>
            </a:r>
          </a:p>
        </p:txBody>
      </p:sp>
      <p:sp>
        <p:nvSpPr>
          <p:cNvPr id="6" name="TextBox 6"/>
          <p:cNvSpPr txBox="1"/>
          <p:nvPr/>
        </p:nvSpPr>
        <p:spPr>
          <a:xfrm>
            <a:off x="9515333" y="4998686"/>
            <a:ext cx="6206702" cy="1712611"/>
          </a:xfrm>
          <a:prstGeom prst="rect">
            <a:avLst/>
          </a:prstGeom>
        </p:spPr>
        <p:txBody>
          <a:bodyPr lIns="0" tIns="0" rIns="0" bIns="0" rtlCol="0" anchor="t">
            <a:spAutoFit/>
          </a:bodyPr>
          <a:lstStyle/>
          <a:p>
            <a:pPr marL="0" lvl="0" indent="0">
              <a:lnSpc>
                <a:spcPts val="4586"/>
              </a:lnSpc>
            </a:pPr>
            <a:r>
              <a:rPr lang="en-US" sz="3276">
                <a:solidFill>
                  <a:srgbClr val="2E2E2E"/>
                </a:solidFill>
                <a:latin typeface="Montserrat"/>
              </a:rPr>
              <a:t>"I combined my favorite character (Chewbacca) with my favorite food (pizza).</a:t>
            </a:r>
          </a:p>
        </p:txBody>
      </p:sp>
      <p:sp>
        <p:nvSpPr>
          <p:cNvPr id="7" name="TextBox 7"/>
          <p:cNvSpPr txBox="1"/>
          <p:nvPr/>
        </p:nvSpPr>
        <p:spPr>
          <a:xfrm>
            <a:off x="2065125" y="1096576"/>
            <a:ext cx="4576230" cy="840375"/>
          </a:xfrm>
          <a:prstGeom prst="rect">
            <a:avLst/>
          </a:prstGeom>
        </p:spPr>
        <p:txBody>
          <a:bodyPr lIns="0" tIns="0" rIns="0" bIns="0" rtlCol="0" anchor="t">
            <a:spAutoFit/>
          </a:bodyPr>
          <a:lstStyle/>
          <a:p>
            <a:pPr>
              <a:lnSpc>
                <a:spcPts val="3256"/>
              </a:lnSpc>
            </a:pPr>
            <a:r>
              <a:rPr lang="en-US" sz="3256">
                <a:solidFill>
                  <a:srgbClr val="FA8068"/>
                </a:solidFill>
                <a:latin typeface="Gliker SemiBold"/>
              </a:rPr>
              <a:t>IS THIS PASSWORD STRONG OR 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D3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55" r="1337" b="40128"/>
          <a:stretch>
            <a:fillRect/>
          </a:stretch>
        </p:blipFill>
        <p:spPr>
          <a:xfrm>
            <a:off x="9144000" y="1483426"/>
            <a:ext cx="7654018" cy="732014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08278" y="2545184"/>
            <a:ext cx="6749992" cy="8070642"/>
          </a:xfrm>
          <a:prstGeom prst="rect">
            <a:avLst/>
          </a:prstGeom>
        </p:spPr>
      </p:pic>
      <p:sp>
        <p:nvSpPr>
          <p:cNvPr id="4" name="TextBox 4"/>
          <p:cNvSpPr txBox="1"/>
          <p:nvPr/>
        </p:nvSpPr>
        <p:spPr>
          <a:xfrm>
            <a:off x="9886667" y="2678534"/>
            <a:ext cx="6759816" cy="1816100"/>
          </a:xfrm>
          <a:prstGeom prst="rect">
            <a:avLst/>
          </a:prstGeom>
        </p:spPr>
        <p:txBody>
          <a:bodyPr lIns="0" tIns="0" rIns="0" bIns="0" rtlCol="0" anchor="t">
            <a:spAutoFit/>
          </a:bodyPr>
          <a:lstStyle/>
          <a:p>
            <a:pPr>
              <a:lnSpc>
                <a:spcPts val="7000"/>
              </a:lnSpc>
            </a:pPr>
            <a:r>
              <a:rPr lang="en-US" sz="7000">
                <a:solidFill>
                  <a:srgbClr val="2E2E2E"/>
                </a:solidFill>
                <a:latin typeface="Gliker SemiBold"/>
              </a:rPr>
              <a:t>Password: w3St!</a:t>
            </a:r>
          </a:p>
        </p:txBody>
      </p:sp>
      <p:sp>
        <p:nvSpPr>
          <p:cNvPr id="5" name="TextBox 5"/>
          <p:cNvSpPr txBox="1"/>
          <p:nvPr/>
        </p:nvSpPr>
        <p:spPr>
          <a:xfrm>
            <a:off x="9886667" y="5086350"/>
            <a:ext cx="5175538" cy="2871731"/>
          </a:xfrm>
          <a:prstGeom prst="rect">
            <a:avLst/>
          </a:prstGeom>
        </p:spPr>
        <p:txBody>
          <a:bodyPr lIns="0" tIns="0" rIns="0" bIns="0" rtlCol="0" anchor="t">
            <a:spAutoFit/>
          </a:bodyPr>
          <a:lstStyle/>
          <a:p>
            <a:pPr marL="0" lvl="0" indent="0">
              <a:lnSpc>
                <a:spcPts val="4586"/>
              </a:lnSpc>
            </a:pPr>
            <a:r>
              <a:rPr lang="en-US" sz="3276">
                <a:solidFill>
                  <a:srgbClr val="2E2E2E"/>
                </a:solidFill>
                <a:latin typeface="Montserrat"/>
              </a:rPr>
              <a:t>"My password is so simple! It's just the beginning of my street address with a few extra characters."</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2737"/>
          <a:stretch>
            <a:fillRect/>
          </a:stretch>
        </p:blipFill>
        <p:spPr>
          <a:xfrm rot="-5400000">
            <a:off x="3307365" y="-1364099"/>
            <a:ext cx="1551817" cy="5695050"/>
          </a:xfrm>
          <a:prstGeom prst="rect">
            <a:avLst/>
          </a:prstGeom>
        </p:spPr>
      </p:pic>
      <p:sp>
        <p:nvSpPr>
          <p:cNvPr id="7" name="TextBox 7"/>
          <p:cNvSpPr txBox="1"/>
          <p:nvPr/>
        </p:nvSpPr>
        <p:spPr>
          <a:xfrm>
            <a:off x="2065125" y="1096576"/>
            <a:ext cx="4576230" cy="840375"/>
          </a:xfrm>
          <a:prstGeom prst="rect">
            <a:avLst/>
          </a:prstGeom>
        </p:spPr>
        <p:txBody>
          <a:bodyPr lIns="0" tIns="0" rIns="0" bIns="0" rtlCol="0" anchor="t">
            <a:spAutoFit/>
          </a:bodyPr>
          <a:lstStyle/>
          <a:p>
            <a:pPr>
              <a:lnSpc>
                <a:spcPts val="3256"/>
              </a:lnSpc>
            </a:pPr>
            <a:r>
              <a:rPr lang="en-US" sz="3256">
                <a:solidFill>
                  <a:srgbClr val="FA8068"/>
                </a:solidFill>
                <a:latin typeface="Gliker SemiBold"/>
              </a:rPr>
              <a:t>IS THIS PASSWORD STRONG OR NOT?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1657</Words>
  <Application>Microsoft Office PowerPoint</Application>
  <PresentationFormat>Custom</PresentationFormat>
  <Paragraphs>163</Paragraphs>
  <Slides>33</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Montserrat Semi-Bold Italics</vt:lpstr>
      <vt:lpstr>Montserrat</vt:lpstr>
      <vt:lpstr>Montserrat Semi-Bold Bold</vt:lpstr>
      <vt:lpstr>Calibri</vt:lpstr>
      <vt:lpstr>Canva Sans Bold</vt:lpstr>
      <vt:lpstr>Montserrat Semi-Bold</vt:lpstr>
      <vt:lpstr>Gliker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Safety Presentation</dc:title>
  <cp:lastModifiedBy>LibTeam</cp:lastModifiedBy>
  <cp:revision>2</cp:revision>
  <dcterms:created xsi:type="dcterms:W3CDTF">2006-08-16T00:00:00Z</dcterms:created>
  <dcterms:modified xsi:type="dcterms:W3CDTF">2023-01-12T21:28:32Z</dcterms:modified>
  <dc:identifier>DAFWKnrDKPo</dc:identifier>
</cp:coreProperties>
</file>